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71" r:id="rId12"/>
    <p:sldId id="272" r:id="rId13"/>
    <p:sldId id="273" r:id="rId14"/>
    <p:sldId id="274" r:id="rId15"/>
    <p:sldId id="275" r:id="rId16"/>
    <p:sldId id="276" r:id="rId17"/>
    <p:sldId id="277" r:id="rId18"/>
    <p:sldId id="278" r:id="rId19"/>
    <p:sldId id="279" r:id="rId20"/>
  </p:sldIdLst>
  <p:sldSz cx="12192000" cy="6858000"/>
  <p:notesSz cx="6858000" cy="9144000"/>
  <p:embeddedFontLst>
    <p:embeddedFont>
      <p:font typeface="Gill Sans" panose="020B0604020202020204" charset="0"/>
      <p:regular r:id="rId22"/>
      <p:bold r:id="rId23"/>
    </p:embeddedFont>
    <p:embeddedFont>
      <p:font typeface="Source Sans Pro" panose="020B050303040302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grbmwhbgxqItH4EhNmu70FoV2Kt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yla Bo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20"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 name="Google Shape;83;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 name="Google Shape;16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01513d6b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801513d6b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4dd23f2bf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84dd23f2bf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7746f3b6df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g7746f3b6df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84dd23f2bf_0_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g84dd23f2bf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801513d6b8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g801513d6b8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4dd23f2bf_0_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g84dd23f2bf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801513d6b8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801513d6b8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84dd23f2bf_0_1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g84dd23f2bf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801513d6b8_0_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g801513d6b8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 name="Google Shape;92;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 name="Google Shape;10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746f3b6df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g7746f3b6df_0_5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72bb87ae6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772bb87ae6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4" name="Google Shape;144;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3" name="Google Shape;15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1"/>
        <p:cNvGrpSpPr/>
        <p:nvPr/>
      </p:nvGrpSpPr>
      <p:grpSpPr>
        <a:xfrm>
          <a:off x="0" y="0"/>
          <a:ext cx="0" cy="0"/>
          <a:chOff x="0" y="0"/>
          <a:chExt cx="0" cy="0"/>
        </a:xfrm>
      </p:grpSpPr>
      <p:sp>
        <p:nvSpPr>
          <p:cNvPr id="12" name="Google Shape;12;p10"/>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0"/>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3F3F3F"/>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14" name="Google Shape;14;p1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0"/>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0"/>
          <p:cNvSpPr>
            <a:spLocks noGrp="1"/>
          </p:cNvSpPr>
          <p:nvPr>
            <p:ph type="sldNum" idx="12"/>
          </p:nvPr>
        </p:nvSpPr>
        <p:spPr>
          <a:xfrm>
            <a:off x="10758922" y="6217920"/>
            <a:ext cx="365760" cy="365760"/>
          </a:xfrm>
          <a:prstGeom prst="ellipse">
            <a:avLst/>
          </a:prstGeom>
          <a:solidFill>
            <a:srgbClr val="1D1D1D">
              <a:alpha val="69019"/>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69"/>
        <p:cNvGrpSpPr/>
        <p:nvPr/>
      </p:nvGrpSpPr>
      <p:grpSpPr>
        <a:xfrm>
          <a:off x="0" y="0"/>
          <a:ext cx="0" cy="0"/>
          <a:chOff x="0" y="0"/>
          <a:chExt cx="0" cy="0"/>
        </a:xfrm>
      </p:grpSpPr>
      <p:sp>
        <p:nvSpPr>
          <p:cNvPr id="70" name="Google Shape;70;p19"/>
          <p:cNvSpPr txBox="1">
            <a:spLocks noGrp="1"/>
          </p:cNvSpPr>
          <p:nvPr>
            <p:ph type="title"/>
          </p:nvPr>
        </p:nvSpPr>
        <p:spPr>
          <a:xfrm>
            <a:off x="2231136" y="964692"/>
            <a:ext cx="7729728" cy="118872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9"/>
          <p:cNvSpPr txBox="1">
            <a:spLocks noGrp="1"/>
          </p:cNvSpPr>
          <p:nvPr>
            <p:ph type="body" idx="1"/>
          </p:nvPr>
        </p:nvSpPr>
        <p:spPr>
          <a:xfrm rot="5400000">
            <a:off x="4545009" y="324171"/>
            <a:ext cx="3101983" cy="772972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72" name="Google Shape;72;p1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9"/>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9"/>
          <p:cNvSpPr>
            <a:spLocks noGrp="1"/>
          </p:cNvSpPr>
          <p:nvPr>
            <p:ph type="sldNum" idx="12"/>
          </p:nvPr>
        </p:nvSpPr>
        <p:spPr>
          <a:xfrm>
            <a:off x="10758922" y="6217920"/>
            <a:ext cx="365760" cy="365760"/>
          </a:xfrm>
          <a:prstGeom prst="ellipse">
            <a:avLst/>
          </a:prstGeom>
          <a:solidFill>
            <a:srgbClr val="1D1D1D">
              <a:alpha val="69019"/>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rot="5400000">
            <a:off x="6810676" y="2779696"/>
            <a:ext cx="4983480" cy="1298608"/>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0"/>
          <p:cNvSpPr txBox="1">
            <a:spLocks noGrp="1"/>
          </p:cNvSpPr>
          <p:nvPr>
            <p:ph type="body" idx="1"/>
          </p:nvPr>
        </p:nvSpPr>
        <p:spPr>
          <a:xfrm rot="5400000">
            <a:off x="2838640" y="329755"/>
            <a:ext cx="4983480" cy="61984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78" name="Google Shape;78;p2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0"/>
          <p:cNvSpPr>
            <a:spLocks noGrp="1"/>
          </p:cNvSpPr>
          <p:nvPr>
            <p:ph type="sldNum" idx="12"/>
          </p:nvPr>
        </p:nvSpPr>
        <p:spPr>
          <a:xfrm>
            <a:off x="10758922" y="6217920"/>
            <a:ext cx="365760" cy="365760"/>
          </a:xfrm>
          <a:prstGeom prst="ellipse">
            <a:avLst/>
          </a:prstGeom>
          <a:solidFill>
            <a:srgbClr val="1D1D1D">
              <a:alpha val="69019"/>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7"/>
        <p:cNvGrpSpPr/>
        <p:nvPr/>
      </p:nvGrpSpPr>
      <p:grpSpPr>
        <a:xfrm>
          <a:off x="0" y="0"/>
          <a:ext cx="0" cy="0"/>
          <a:chOff x="0" y="0"/>
          <a:chExt cx="0" cy="0"/>
        </a:xfrm>
      </p:grpSpPr>
      <p:sp>
        <p:nvSpPr>
          <p:cNvPr id="18" name="Google Shape;18;p1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1"/>
          <p:cNvSpPr>
            <a:spLocks noGrp="1"/>
          </p:cNvSpPr>
          <p:nvPr>
            <p:ph type="sldNum" idx="12"/>
          </p:nvPr>
        </p:nvSpPr>
        <p:spPr>
          <a:xfrm>
            <a:off x="10758922" y="6217920"/>
            <a:ext cx="365760" cy="365760"/>
          </a:xfrm>
          <a:prstGeom prst="ellipse">
            <a:avLst/>
          </a:prstGeom>
          <a:solidFill>
            <a:srgbClr val="1D1D1D">
              <a:alpha val="69019"/>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
        <p:cNvGrpSpPr/>
        <p:nvPr/>
      </p:nvGrpSpPr>
      <p:grpSpPr>
        <a:xfrm>
          <a:off x="0" y="0"/>
          <a:ext cx="0" cy="0"/>
          <a:chOff x="0" y="0"/>
          <a:chExt cx="0" cy="0"/>
        </a:xfrm>
      </p:grpSpPr>
      <p:sp>
        <p:nvSpPr>
          <p:cNvPr id="22" name="Google Shape;22;p12"/>
          <p:cNvSpPr txBox="1">
            <a:spLocks noGrp="1"/>
          </p:cNvSpPr>
          <p:nvPr>
            <p:ph type="title"/>
          </p:nvPr>
        </p:nvSpPr>
        <p:spPr>
          <a:xfrm>
            <a:off x="2231136" y="964692"/>
            <a:ext cx="7729728" cy="118872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2"/>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24" name="Google Shape;24;p1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
          <p:cNvSpPr>
            <a:spLocks noGrp="1"/>
          </p:cNvSpPr>
          <p:nvPr>
            <p:ph type="sldNum" idx="12"/>
          </p:nvPr>
        </p:nvSpPr>
        <p:spPr>
          <a:xfrm>
            <a:off x="10758922" y="6217920"/>
            <a:ext cx="365760" cy="365760"/>
          </a:xfrm>
          <a:prstGeom prst="ellipse">
            <a:avLst/>
          </a:prstGeom>
          <a:solidFill>
            <a:srgbClr val="1D1D1D">
              <a:alpha val="69019"/>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27"/>
        <p:cNvGrpSpPr/>
        <p:nvPr/>
      </p:nvGrpSpPr>
      <p:grpSpPr>
        <a:xfrm>
          <a:off x="0" y="0"/>
          <a:ext cx="0" cy="0"/>
          <a:chOff x="0" y="0"/>
          <a:chExt cx="0" cy="0"/>
        </a:xfrm>
      </p:grpSpPr>
      <p:sp>
        <p:nvSpPr>
          <p:cNvPr id="28" name="Google Shape;28;p13"/>
          <p:cNvSpPr txBox="1">
            <a:spLocks noGrp="1"/>
          </p:cNvSpPr>
          <p:nvPr>
            <p:ph type="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3"/>
          <p:cNvSpPr txBox="1">
            <a:spLocks noGrp="1"/>
          </p:cNvSpPr>
          <p:nvPr>
            <p:ph type="body" idx="1"/>
          </p:nvPr>
        </p:nvSpPr>
        <p:spPr>
          <a:xfrm>
            <a:off x="2695194" y="4352465"/>
            <a:ext cx="6801612" cy="1265082"/>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1000"/>
              </a:spcBef>
              <a:spcAft>
                <a:spcPts val="0"/>
              </a:spcAft>
              <a:buSzPts val="2000"/>
              <a:buNone/>
              <a:defRPr sz="2000">
                <a:solidFill>
                  <a:schemeClr val="dk1"/>
                </a:solidFill>
              </a:defRPr>
            </a:lvl1pPr>
            <a:lvl2pPr marL="914400" lvl="1" indent="-228600" algn="l">
              <a:lnSpc>
                <a:spcPct val="100000"/>
              </a:lnSpc>
              <a:spcBef>
                <a:spcPts val="1000"/>
              </a:spcBef>
              <a:spcAft>
                <a:spcPts val="0"/>
              </a:spcAft>
              <a:buSzPts val="2000"/>
              <a:buNone/>
              <a:defRPr sz="2000">
                <a:solidFill>
                  <a:srgbClr val="888888"/>
                </a:solidFill>
              </a:defRPr>
            </a:lvl2pPr>
            <a:lvl3pPr marL="1371600" lvl="2" indent="-228600" algn="l">
              <a:lnSpc>
                <a:spcPct val="100000"/>
              </a:lnSpc>
              <a:spcBef>
                <a:spcPts val="1000"/>
              </a:spcBef>
              <a:spcAft>
                <a:spcPts val="0"/>
              </a:spcAft>
              <a:buSzPts val="1800"/>
              <a:buNone/>
              <a:defRPr sz="1800">
                <a:solidFill>
                  <a:srgbClr val="888888"/>
                </a:solidFill>
              </a:defRPr>
            </a:lvl3pPr>
            <a:lvl4pPr marL="1828800" lvl="3" indent="-228600" algn="l">
              <a:lnSpc>
                <a:spcPct val="100000"/>
              </a:lnSpc>
              <a:spcBef>
                <a:spcPts val="1000"/>
              </a:spcBef>
              <a:spcAft>
                <a:spcPts val="0"/>
              </a:spcAft>
              <a:buSzPts val="1600"/>
              <a:buNone/>
              <a:defRPr sz="1600">
                <a:solidFill>
                  <a:srgbClr val="888888"/>
                </a:solidFill>
              </a:defRPr>
            </a:lvl4pPr>
            <a:lvl5pPr marL="2286000" lvl="4" indent="-228600" algn="l">
              <a:lnSpc>
                <a:spcPct val="100000"/>
              </a:lnSpc>
              <a:spcBef>
                <a:spcPts val="1000"/>
              </a:spcBef>
              <a:spcAft>
                <a:spcPts val="0"/>
              </a:spcAft>
              <a:buSzPts val="1600"/>
              <a:buNone/>
              <a:defRPr sz="1600">
                <a:solidFill>
                  <a:srgbClr val="888888"/>
                </a:solidFill>
              </a:defRPr>
            </a:lvl5pPr>
            <a:lvl6pPr marL="2743200" lvl="5" indent="-228600" algn="l">
              <a:lnSpc>
                <a:spcPct val="100000"/>
              </a:lnSpc>
              <a:spcBef>
                <a:spcPts val="1000"/>
              </a:spcBef>
              <a:spcAft>
                <a:spcPts val="0"/>
              </a:spcAft>
              <a:buSzPts val="1600"/>
              <a:buNone/>
              <a:defRPr sz="1600">
                <a:solidFill>
                  <a:srgbClr val="888888"/>
                </a:solidFill>
              </a:defRPr>
            </a:lvl6pPr>
            <a:lvl7pPr marL="3200400" lvl="6" indent="-228600" algn="l">
              <a:lnSpc>
                <a:spcPct val="100000"/>
              </a:lnSpc>
              <a:spcBef>
                <a:spcPts val="1000"/>
              </a:spcBef>
              <a:spcAft>
                <a:spcPts val="0"/>
              </a:spcAft>
              <a:buSzPts val="1600"/>
              <a:buNone/>
              <a:defRPr sz="1600">
                <a:solidFill>
                  <a:srgbClr val="888888"/>
                </a:solidFill>
              </a:defRPr>
            </a:lvl7pPr>
            <a:lvl8pPr marL="3657600" lvl="7" indent="-228600" algn="l">
              <a:lnSpc>
                <a:spcPct val="100000"/>
              </a:lnSpc>
              <a:spcBef>
                <a:spcPts val="1000"/>
              </a:spcBef>
              <a:spcAft>
                <a:spcPts val="0"/>
              </a:spcAft>
              <a:buSzPts val="1600"/>
              <a:buNone/>
              <a:defRPr sz="1600">
                <a:solidFill>
                  <a:srgbClr val="888888"/>
                </a:solidFill>
              </a:defRPr>
            </a:lvl8pPr>
            <a:lvl9pPr marL="4114800" lvl="8" indent="-228600" algn="l">
              <a:lnSpc>
                <a:spcPct val="100000"/>
              </a:lnSpc>
              <a:spcBef>
                <a:spcPts val="1000"/>
              </a:spcBef>
              <a:spcAft>
                <a:spcPts val="0"/>
              </a:spcAft>
              <a:buSzPts val="1600"/>
              <a:buNone/>
              <a:defRPr sz="1600">
                <a:solidFill>
                  <a:srgbClr val="888888"/>
                </a:solidFill>
              </a:defRPr>
            </a:lvl9pPr>
          </a:lstStyle>
          <a:p>
            <a:endParaRPr/>
          </a:p>
        </p:txBody>
      </p:sp>
      <p:sp>
        <p:nvSpPr>
          <p:cNvPr id="30" name="Google Shape;30;p1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3"/>
          <p:cNvSpPr>
            <a:spLocks noGrp="1"/>
          </p:cNvSpPr>
          <p:nvPr>
            <p:ph type="sldNum" idx="12"/>
          </p:nvPr>
        </p:nvSpPr>
        <p:spPr>
          <a:xfrm>
            <a:off x="10758922" y="6217920"/>
            <a:ext cx="365760" cy="365760"/>
          </a:xfrm>
          <a:prstGeom prst="ellipse">
            <a:avLst/>
          </a:prstGeom>
          <a:solidFill>
            <a:srgbClr val="1D1D1D">
              <a:alpha val="69019"/>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3"/>
        <p:cNvGrpSpPr/>
        <p:nvPr/>
      </p:nvGrpSpPr>
      <p:grpSpPr>
        <a:xfrm>
          <a:off x="0" y="0"/>
          <a:ext cx="0" cy="0"/>
          <a:chOff x="0" y="0"/>
          <a:chExt cx="0" cy="0"/>
        </a:xfrm>
      </p:grpSpPr>
      <p:sp>
        <p:nvSpPr>
          <p:cNvPr id="34" name="Google Shape;34;p14"/>
          <p:cNvSpPr txBox="1">
            <a:spLocks noGrp="1"/>
          </p:cNvSpPr>
          <p:nvPr>
            <p:ph type="title"/>
          </p:nvPr>
        </p:nvSpPr>
        <p:spPr>
          <a:xfrm>
            <a:off x="2231136" y="964692"/>
            <a:ext cx="7729728" cy="118872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4"/>
          <p:cNvSpPr txBox="1">
            <a:spLocks noGrp="1"/>
          </p:cNvSpPr>
          <p:nvPr>
            <p:ph type="body" idx="1"/>
          </p:nvPr>
        </p:nvSpPr>
        <p:spPr>
          <a:xfrm>
            <a:off x="1581912" y="2638044"/>
            <a:ext cx="4271771"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36" name="Google Shape;36;p14"/>
          <p:cNvSpPr txBox="1">
            <a:spLocks noGrp="1"/>
          </p:cNvSpPr>
          <p:nvPr>
            <p:ph type="body" idx="2"/>
          </p:nvPr>
        </p:nvSpPr>
        <p:spPr>
          <a:xfrm>
            <a:off x="6338315" y="2638044"/>
            <a:ext cx="4270247"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37" name="Google Shape;37;p1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4"/>
          <p:cNvSpPr>
            <a:spLocks noGrp="1"/>
          </p:cNvSpPr>
          <p:nvPr>
            <p:ph type="sldNum" idx="12"/>
          </p:nvPr>
        </p:nvSpPr>
        <p:spPr>
          <a:xfrm>
            <a:off x="10758922" y="6217920"/>
            <a:ext cx="365760" cy="365760"/>
          </a:xfrm>
          <a:prstGeom prst="ellipse">
            <a:avLst/>
          </a:prstGeom>
          <a:solidFill>
            <a:srgbClr val="1D1D1D">
              <a:alpha val="69019"/>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0"/>
        <p:cNvGrpSpPr/>
        <p:nvPr/>
      </p:nvGrpSpPr>
      <p:grpSpPr>
        <a:xfrm>
          <a:off x="0" y="0"/>
          <a:ext cx="0" cy="0"/>
          <a:chOff x="0" y="0"/>
          <a:chExt cx="0" cy="0"/>
        </a:xfrm>
      </p:grpSpPr>
      <p:sp>
        <p:nvSpPr>
          <p:cNvPr id="41" name="Google Shape;41;p15"/>
          <p:cNvSpPr txBox="1">
            <a:spLocks noGrp="1"/>
          </p:cNvSpPr>
          <p:nvPr>
            <p:ph type="body" idx="1"/>
          </p:nvPr>
        </p:nvSpPr>
        <p:spPr>
          <a:xfrm>
            <a:off x="158343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chemeClr val="dk2"/>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42" name="Google Shape;42;p15"/>
          <p:cNvSpPr txBox="1">
            <a:spLocks noGrp="1"/>
          </p:cNvSpPr>
          <p:nvPr>
            <p:ph type="body" idx="2"/>
          </p:nvPr>
        </p:nvSpPr>
        <p:spPr>
          <a:xfrm>
            <a:off x="1583436" y="3143250"/>
            <a:ext cx="4270248"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3" name="Google Shape;43;p15"/>
          <p:cNvSpPr txBox="1">
            <a:spLocks noGrp="1"/>
          </p:cNvSpPr>
          <p:nvPr>
            <p:ph type="body" idx="3"/>
          </p:nvPr>
        </p:nvSpPr>
        <p:spPr>
          <a:xfrm>
            <a:off x="6338316" y="3143250"/>
            <a:ext cx="4253484"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30200" algn="l">
              <a:lnSpc>
                <a:spcPct val="100000"/>
              </a:lnSpc>
              <a:spcBef>
                <a:spcPts val="1000"/>
              </a:spcBef>
              <a:spcAft>
                <a:spcPts val="0"/>
              </a:spcAft>
              <a:buSzPts val="16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44" name="Google Shape;44;p15"/>
          <p:cNvSpPr txBox="1">
            <a:spLocks noGrp="1"/>
          </p:cNvSpPr>
          <p:nvPr>
            <p:ph type="body" idx="4"/>
          </p:nvPr>
        </p:nvSpPr>
        <p:spPr>
          <a:xfrm>
            <a:off x="633831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chemeClr val="dk2"/>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45" name="Google Shape;45;p1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5"/>
          <p:cNvSpPr>
            <a:spLocks noGrp="1"/>
          </p:cNvSpPr>
          <p:nvPr>
            <p:ph type="sldNum" idx="12"/>
          </p:nvPr>
        </p:nvSpPr>
        <p:spPr>
          <a:xfrm>
            <a:off x="10758922" y="6217920"/>
            <a:ext cx="365760" cy="365760"/>
          </a:xfrm>
          <a:prstGeom prst="ellipse">
            <a:avLst/>
          </a:prstGeom>
          <a:solidFill>
            <a:srgbClr val="1D1D1D">
              <a:alpha val="69019"/>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a:t>
            </a:fld>
            <a:endParaRPr/>
          </a:p>
        </p:txBody>
      </p:sp>
      <p:sp>
        <p:nvSpPr>
          <p:cNvPr id="48" name="Google Shape;48;p15"/>
          <p:cNvSpPr txBox="1">
            <a:spLocks noGrp="1"/>
          </p:cNvSpPr>
          <p:nvPr>
            <p:ph type="title"/>
          </p:nvPr>
        </p:nvSpPr>
        <p:spPr>
          <a:xfrm>
            <a:off x="2231136" y="964692"/>
            <a:ext cx="7729728" cy="118872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49"/>
        <p:cNvGrpSpPr/>
        <p:nvPr/>
      </p:nvGrpSpPr>
      <p:grpSpPr>
        <a:xfrm>
          <a:off x="0" y="0"/>
          <a:ext cx="0" cy="0"/>
          <a:chOff x="0" y="0"/>
          <a:chExt cx="0" cy="0"/>
        </a:xfrm>
      </p:grpSpPr>
      <p:sp>
        <p:nvSpPr>
          <p:cNvPr id="50" name="Google Shape;50;p16"/>
          <p:cNvSpPr txBox="1">
            <a:spLocks noGrp="1"/>
          </p:cNvSpPr>
          <p:nvPr>
            <p:ph type="title"/>
          </p:nvPr>
        </p:nvSpPr>
        <p:spPr>
          <a:xfrm>
            <a:off x="2231136" y="964692"/>
            <a:ext cx="7729728" cy="118872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6"/>
          <p:cNvSpPr>
            <a:spLocks noGrp="1"/>
          </p:cNvSpPr>
          <p:nvPr>
            <p:ph type="sldNum" idx="12"/>
          </p:nvPr>
        </p:nvSpPr>
        <p:spPr>
          <a:xfrm>
            <a:off x="10758922" y="6217920"/>
            <a:ext cx="365760" cy="365760"/>
          </a:xfrm>
          <a:prstGeom prst="ellipse">
            <a:avLst/>
          </a:prstGeom>
          <a:solidFill>
            <a:srgbClr val="1D1D1D">
              <a:alpha val="69019"/>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4"/>
        <p:cNvGrpSpPr/>
        <p:nvPr/>
      </p:nvGrpSpPr>
      <p:grpSpPr>
        <a:xfrm>
          <a:off x="0" y="0"/>
          <a:ext cx="0" cy="0"/>
          <a:chOff x="0" y="0"/>
          <a:chExt cx="0" cy="0"/>
        </a:xfrm>
      </p:grpSpPr>
      <p:sp>
        <p:nvSpPr>
          <p:cNvPr id="55" name="Google Shape;55;p17"/>
          <p:cNvSpPr/>
          <p:nvPr/>
        </p:nvSpPr>
        <p:spPr>
          <a:xfrm>
            <a:off x="6096000" y="0"/>
            <a:ext cx="6096000" cy="685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7"/>
          <p:cNvSpPr txBox="1">
            <a:spLocks noGrp="1"/>
          </p:cNvSpPr>
          <p:nvPr>
            <p:ph type="title"/>
          </p:nvPr>
        </p:nvSpPr>
        <p:spPr>
          <a:xfrm>
            <a:off x="804672" y="2243828"/>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7"/>
          <p:cNvSpPr txBox="1">
            <a:spLocks noGrp="1"/>
          </p:cNvSpPr>
          <p:nvPr>
            <p:ph type="body" idx="1"/>
          </p:nvPr>
        </p:nvSpPr>
        <p:spPr>
          <a:xfrm>
            <a:off x="6736080" y="804672"/>
            <a:ext cx="4815840" cy="5248656"/>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1000"/>
              </a:spcBef>
              <a:spcAft>
                <a:spcPts val="0"/>
              </a:spcAft>
              <a:buSzPts val="1900"/>
              <a:buChar char="•"/>
              <a:defRPr sz="1900">
                <a:solidFill>
                  <a:schemeClr val="dk1"/>
                </a:solidFill>
              </a:defRPr>
            </a:lvl1pPr>
            <a:lvl2pPr marL="914400" lvl="1" indent="-330200" algn="l">
              <a:lnSpc>
                <a:spcPct val="100000"/>
              </a:lnSpc>
              <a:spcBef>
                <a:spcPts val="1000"/>
              </a:spcBef>
              <a:spcAft>
                <a:spcPts val="0"/>
              </a:spcAft>
              <a:buSzPts val="1600"/>
              <a:buChar char="•"/>
              <a:defRPr sz="1600">
                <a:solidFill>
                  <a:schemeClr val="dk1"/>
                </a:solidFill>
              </a:defRPr>
            </a:lvl2pPr>
            <a:lvl3pPr marL="1371600" lvl="2" indent="-330200" algn="l">
              <a:lnSpc>
                <a:spcPct val="100000"/>
              </a:lnSpc>
              <a:spcBef>
                <a:spcPts val="1000"/>
              </a:spcBef>
              <a:spcAft>
                <a:spcPts val="0"/>
              </a:spcAft>
              <a:buSzPts val="1600"/>
              <a:buChar char="•"/>
              <a:defRPr sz="1600">
                <a:solidFill>
                  <a:schemeClr val="dk1"/>
                </a:solidFill>
              </a:defRPr>
            </a:lvl3pPr>
            <a:lvl4pPr marL="1828800" lvl="3" indent="-330200" algn="l">
              <a:lnSpc>
                <a:spcPct val="100000"/>
              </a:lnSpc>
              <a:spcBef>
                <a:spcPts val="1000"/>
              </a:spcBef>
              <a:spcAft>
                <a:spcPts val="0"/>
              </a:spcAft>
              <a:buSzPts val="1600"/>
              <a:buChar char="•"/>
              <a:defRPr sz="1600">
                <a:solidFill>
                  <a:schemeClr val="dk1"/>
                </a:solidFill>
              </a:defRPr>
            </a:lvl4pPr>
            <a:lvl5pPr marL="2286000" lvl="4" indent="-330200" algn="l">
              <a:lnSpc>
                <a:spcPct val="100000"/>
              </a:lnSpc>
              <a:spcBef>
                <a:spcPts val="1000"/>
              </a:spcBef>
              <a:spcAft>
                <a:spcPts val="0"/>
              </a:spcAft>
              <a:buSzPts val="1600"/>
              <a:buChar char="•"/>
              <a:defRPr sz="1600">
                <a:solidFill>
                  <a:schemeClr val="dk1"/>
                </a:solidFill>
              </a:defRPr>
            </a:lvl5pPr>
            <a:lvl6pPr marL="2743200" lvl="5" indent="-330200" algn="l">
              <a:lnSpc>
                <a:spcPct val="100000"/>
              </a:lnSpc>
              <a:spcBef>
                <a:spcPts val="1000"/>
              </a:spcBef>
              <a:spcAft>
                <a:spcPts val="0"/>
              </a:spcAft>
              <a:buSzPts val="1600"/>
              <a:buChar char="•"/>
              <a:defRPr sz="1600"/>
            </a:lvl6pPr>
            <a:lvl7pPr marL="3200400" lvl="6" indent="-330200" algn="l">
              <a:lnSpc>
                <a:spcPct val="100000"/>
              </a:lnSpc>
              <a:spcBef>
                <a:spcPts val="1000"/>
              </a:spcBef>
              <a:spcAft>
                <a:spcPts val="0"/>
              </a:spcAft>
              <a:buSzPts val="1600"/>
              <a:buChar char="•"/>
              <a:defRPr sz="1600"/>
            </a:lvl7pPr>
            <a:lvl8pPr marL="3657600" lvl="7" indent="-330200" algn="l">
              <a:lnSpc>
                <a:spcPct val="100000"/>
              </a:lnSpc>
              <a:spcBef>
                <a:spcPts val="1000"/>
              </a:spcBef>
              <a:spcAft>
                <a:spcPts val="0"/>
              </a:spcAft>
              <a:buSzPts val="1600"/>
              <a:buChar char="•"/>
              <a:defRPr sz="1600"/>
            </a:lvl8pPr>
            <a:lvl9pPr marL="4114800" lvl="8" indent="-330200" algn="l">
              <a:lnSpc>
                <a:spcPct val="100000"/>
              </a:lnSpc>
              <a:spcBef>
                <a:spcPts val="1000"/>
              </a:spcBef>
              <a:spcAft>
                <a:spcPts val="0"/>
              </a:spcAft>
              <a:buSzPts val="1600"/>
              <a:buChar char="•"/>
              <a:defRPr sz="1600"/>
            </a:lvl9pPr>
          </a:lstStyle>
          <a:p>
            <a:endParaRPr/>
          </a:p>
        </p:txBody>
      </p:sp>
      <p:sp>
        <p:nvSpPr>
          <p:cNvPr id="58" name="Google Shape;58;p17"/>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chemeClr val="dk1"/>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59" name="Google Shape;59;p1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7"/>
          <p:cNvSpPr>
            <a:spLocks noGrp="1"/>
          </p:cNvSpPr>
          <p:nvPr>
            <p:ph type="sldNum" idx="12"/>
          </p:nvPr>
        </p:nvSpPr>
        <p:spPr>
          <a:xfrm>
            <a:off x="10758922" y="6217920"/>
            <a:ext cx="365760" cy="365760"/>
          </a:xfrm>
          <a:prstGeom prst="ellipse">
            <a:avLst/>
          </a:prstGeom>
          <a:solidFill>
            <a:srgbClr val="1D1D1D">
              <a:alpha val="69019"/>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2"/>
        <p:cNvGrpSpPr/>
        <p:nvPr/>
      </p:nvGrpSpPr>
      <p:grpSpPr>
        <a:xfrm>
          <a:off x="0" y="0"/>
          <a:ext cx="0" cy="0"/>
          <a:chOff x="0" y="0"/>
          <a:chExt cx="0" cy="0"/>
        </a:xfrm>
      </p:grpSpPr>
      <p:sp>
        <p:nvSpPr>
          <p:cNvPr id="63" name="Google Shape;63;p18"/>
          <p:cNvSpPr txBox="1">
            <a:spLocks noGrp="1"/>
          </p:cNvSpPr>
          <p:nvPr>
            <p:ph type="title"/>
          </p:nvPr>
        </p:nvSpPr>
        <p:spPr>
          <a:xfrm>
            <a:off x="808523" y="2243828"/>
            <a:ext cx="4494998" cy="113464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a:spLocks noGrp="1"/>
          </p:cNvSpPr>
          <p:nvPr>
            <p:ph type="pic" idx="2"/>
          </p:nvPr>
        </p:nvSpPr>
        <p:spPr>
          <a:xfrm>
            <a:off x="6095999" y="0"/>
            <a:ext cx="6102097" cy="6858000"/>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accent2"/>
              </a:buClr>
              <a:buSzPts val="3200"/>
              <a:buFont typeface="Arial"/>
              <a:buNone/>
              <a:defRPr sz="3200" b="0" i="0" u="none" strike="noStrike" cap="none">
                <a:solidFill>
                  <a:srgbClr val="7F7F7F"/>
                </a:solidFill>
                <a:latin typeface="Gill Sans"/>
                <a:ea typeface="Gill Sans"/>
                <a:cs typeface="Gill Sans"/>
                <a:sym typeface="Gill Sans"/>
              </a:defRPr>
            </a:lvl1pPr>
            <a:lvl2pPr marR="0" lvl="1" algn="l" rtl="0">
              <a:lnSpc>
                <a:spcPct val="100000"/>
              </a:lnSpc>
              <a:spcBef>
                <a:spcPts val="1000"/>
              </a:spcBef>
              <a:spcAft>
                <a:spcPts val="0"/>
              </a:spcAft>
              <a:buClr>
                <a:schemeClr val="accent2"/>
              </a:buClr>
              <a:buSzPts val="2800"/>
              <a:buFont typeface="Arial"/>
              <a:buNone/>
              <a:defRPr sz="2800" b="0" i="0" u="none" strike="noStrike" cap="none">
                <a:solidFill>
                  <a:srgbClr val="262626"/>
                </a:solidFill>
                <a:latin typeface="Gill Sans"/>
                <a:ea typeface="Gill Sans"/>
                <a:cs typeface="Gill Sans"/>
                <a:sym typeface="Gill Sans"/>
              </a:defRPr>
            </a:lvl2pPr>
            <a:lvl3pPr marR="0" lvl="2" algn="l" rtl="0">
              <a:lnSpc>
                <a:spcPct val="100000"/>
              </a:lnSpc>
              <a:spcBef>
                <a:spcPts val="1000"/>
              </a:spcBef>
              <a:spcAft>
                <a:spcPts val="0"/>
              </a:spcAft>
              <a:buClr>
                <a:schemeClr val="accent2"/>
              </a:buClr>
              <a:buSzPts val="2400"/>
              <a:buFont typeface="Arial"/>
              <a:buNone/>
              <a:defRPr sz="2400" b="0" i="0" u="none" strike="noStrike" cap="none">
                <a:solidFill>
                  <a:srgbClr val="262626"/>
                </a:solidFill>
                <a:latin typeface="Gill Sans"/>
                <a:ea typeface="Gill Sans"/>
                <a:cs typeface="Gill Sans"/>
                <a:sym typeface="Gill Sans"/>
              </a:defRPr>
            </a:lvl3pPr>
            <a:lvl4pPr marR="0" lvl="3" algn="l" rtl="0">
              <a:lnSpc>
                <a:spcPct val="100000"/>
              </a:lnSpc>
              <a:spcBef>
                <a:spcPts val="1000"/>
              </a:spcBef>
              <a:spcAft>
                <a:spcPts val="0"/>
              </a:spcAft>
              <a:buClr>
                <a:schemeClr val="accent2"/>
              </a:buClr>
              <a:buSzPts val="2000"/>
              <a:buFont typeface="Arial"/>
              <a:buNone/>
              <a:defRPr sz="2000" b="0" i="0" u="none" strike="noStrike" cap="none">
                <a:solidFill>
                  <a:srgbClr val="262626"/>
                </a:solidFill>
                <a:latin typeface="Gill Sans"/>
                <a:ea typeface="Gill Sans"/>
                <a:cs typeface="Gill Sans"/>
                <a:sym typeface="Gill Sans"/>
              </a:defRPr>
            </a:lvl4pPr>
            <a:lvl5pPr marR="0" lvl="4" algn="l" rtl="0">
              <a:lnSpc>
                <a:spcPct val="100000"/>
              </a:lnSpc>
              <a:spcBef>
                <a:spcPts val="1000"/>
              </a:spcBef>
              <a:spcAft>
                <a:spcPts val="0"/>
              </a:spcAft>
              <a:buClr>
                <a:schemeClr val="accent2"/>
              </a:buClr>
              <a:buSzPts val="2000"/>
              <a:buFont typeface="Arial"/>
              <a:buNone/>
              <a:defRPr sz="2000" b="0" i="0" u="none" strike="noStrike" cap="none">
                <a:solidFill>
                  <a:srgbClr val="262626"/>
                </a:solidFill>
                <a:latin typeface="Gill Sans"/>
                <a:ea typeface="Gill Sans"/>
                <a:cs typeface="Gill Sans"/>
                <a:sym typeface="Gill Sans"/>
              </a:defRPr>
            </a:lvl5pPr>
            <a:lvl6pPr marR="0" lvl="5"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9pPr>
          </a:lstStyle>
          <a:p>
            <a:endParaRPr/>
          </a:p>
        </p:txBody>
      </p:sp>
      <p:sp>
        <p:nvSpPr>
          <p:cNvPr id="65" name="Google Shape;65;p18"/>
          <p:cNvSpPr txBox="1">
            <a:spLocks noGrp="1"/>
          </p:cNvSpPr>
          <p:nvPr>
            <p:ph type="body" idx="1"/>
          </p:nvPr>
        </p:nvSpPr>
        <p:spPr>
          <a:xfrm>
            <a:off x="1115568" y="3549918"/>
            <a:ext cx="3794760" cy="2194037"/>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chemeClr val="dk1"/>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66" name="Google Shape;66;p1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8"/>
          <p:cNvSpPr>
            <a:spLocks noGrp="1"/>
          </p:cNvSpPr>
          <p:nvPr>
            <p:ph type="sldNum" idx="12"/>
          </p:nvPr>
        </p:nvSpPr>
        <p:spPr>
          <a:xfrm>
            <a:off x="10758922" y="6217920"/>
            <a:ext cx="365760" cy="365760"/>
          </a:xfrm>
          <a:prstGeom prst="ellipse">
            <a:avLst/>
          </a:prstGeom>
          <a:solidFill>
            <a:srgbClr val="1D1D1D">
              <a:alpha val="69019"/>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2231136" y="964692"/>
            <a:ext cx="7729728" cy="1188720"/>
          </a:xfrm>
          <a:prstGeom prst="rect">
            <a:avLst/>
          </a:prstGeom>
          <a:solidFill>
            <a:schemeClr val="lt1"/>
          </a:solidFill>
          <a:ln w="31750" cap="sq" cmpd="sng">
            <a:solidFill>
              <a:srgbClr val="3F3F3F"/>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9"/>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9pPr>
          </a:lstStyle>
          <a:p>
            <a:endParaRPr/>
          </a:p>
        </p:txBody>
      </p:sp>
      <p:sp>
        <p:nvSpPr>
          <p:cNvPr id="8" name="Google Shape;8;p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9" name="Google Shape;9;p9"/>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0" name="Google Shape;10;p9"/>
          <p:cNvSpPr>
            <a:spLocks noGrp="1"/>
          </p:cNvSpPr>
          <p:nvPr>
            <p:ph type="sldNum" idx="12"/>
          </p:nvPr>
        </p:nvSpPr>
        <p:spPr>
          <a:xfrm>
            <a:off x="10758922" y="6217920"/>
            <a:ext cx="365760" cy="365760"/>
          </a:xfrm>
          <a:prstGeom prst="ellipse">
            <a:avLst/>
          </a:prstGeom>
          <a:solidFill>
            <a:srgbClr val="1D1D1D">
              <a:alpha val="69019"/>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larousse.fr/"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larousse.fr/"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larousse.fr/"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larousse.fr/"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larousse.fr/"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larousse.fr/"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larousse.fr/"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s://www.larousse.fr/"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larousse.fr/"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Fy1xQSiLx8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84"/>
        <p:cNvGrpSpPr/>
        <p:nvPr/>
      </p:nvGrpSpPr>
      <p:grpSpPr>
        <a:xfrm>
          <a:off x="0" y="0"/>
          <a:ext cx="0" cy="0"/>
          <a:chOff x="0" y="0"/>
          <a:chExt cx="0" cy="0"/>
        </a:xfrm>
      </p:grpSpPr>
      <p:sp>
        <p:nvSpPr>
          <p:cNvPr id="85" name="Google Shape;85;p1"/>
          <p:cNvSpPr txBox="1">
            <a:spLocks noGrp="1"/>
          </p:cNvSpPr>
          <p:nvPr>
            <p:ph type="ctrTitle"/>
          </p:nvPr>
        </p:nvSpPr>
        <p:spPr>
          <a:xfrm>
            <a:off x="6579869" y="1255777"/>
            <a:ext cx="4969001" cy="209558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4000"/>
              <a:buFont typeface="Gill Sans"/>
              <a:buNone/>
            </a:pPr>
            <a:r>
              <a:rPr lang="fr-FR" sz="4000"/>
              <a:t>SPLEEN IV – </a:t>
            </a:r>
            <a:br>
              <a:rPr lang="fr-FR" sz="4000"/>
            </a:br>
            <a:r>
              <a:rPr lang="fr-FR" sz="4000"/>
              <a:t>QUAND LE CIEL BAS ET LOURD</a:t>
            </a:r>
            <a:endParaRPr/>
          </a:p>
        </p:txBody>
      </p:sp>
      <p:sp>
        <p:nvSpPr>
          <p:cNvPr id="86" name="Google Shape;86;p1"/>
          <p:cNvSpPr txBox="1">
            <a:spLocks noGrp="1"/>
          </p:cNvSpPr>
          <p:nvPr>
            <p:ph type="subTitle" idx="1"/>
          </p:nvPr>
        </p:nvSpPr>
        <p:spPr>
          <a:xfrm>
            <a:off x="7266992" y="4015659"/>
            <a:ext cx="3798770" cy="748845"/>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3600"/>
              <a:buNone/>
            </a:pPr>
            <a:r>
              <a:rPr lang="fr-FR" sz="3600"/>
              <a:t>Charles Baudelaire</a:t>
            </a:r>
            <a:endParaRPr/>
          </a:p>
        </p:txBody>
      </p:sp>
      <p:sp>
        <p:nvSpPr>
          <p:cNvPr id="87" name="Google Shape;87;p1"/>
          <p:cNvSpPr/>
          <p:nvPr/>
        </p:nvSpPr>
        <p:spPr>
          <a:xfrm>
            <a:off x="643130" y="640080"/>
            <a:ext cx="5455920" cy="5263134"/>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88" name="Google Shape;88;p1"/>
          <p:cNvSpPr/>
          <p:nvPr/>
        </p:nvSpPr>
        <p:spPr>
          <a:xfrm>
            <a:off x="806198" y="802767"/>
            <a:ext cx="5129784" cy="493776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89" name="Google Shape;89;p1" descr="Une image contenant chat&#10;&#10;Description générée automatiquement"/>
          <p:cNvPicPr preferRelativeResize="0"/>
          <p:nvPr/>
        </p:nvPicPr>
        <p:blipFill rotWithShape="1">
          <a:blip r:embed="rId3">
            <a:alphaModFix/>
          </a:blip>
          <a:srcRect l="8935" r="12102" b="-2"/>
          <a:stretch/>
        </p:blipFill>
        <p:spPr>
          <a:xfrm>
            <a:off x="1126238" y="1122807"/>
            <a:ext cx="4489704" cy="42976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63"/>
        <p:cNvGrpSpPr/>
        <p:nvPr/>
      </p:nvGrpSpPr>
      <p:grpSpPr>
        <a:xfrm>
          <a:off x="0" y="0"/>
          <a:ext cx="0" cy="0"/>
          <a:chOff x="0" y="0"/>
          <a:chExt cx="0" cy="0"/>
        </a:xfrm>
      </p:grpSpPr>
      <p:sp>
        <p:nvSpPr>
          <p:cNvPr id="164" name="Google Shape;164;p8"/>
          <p:cNvSpPr/>
          <p:nvPr/>
        </p:nvSpPr>
        <p:spPr>
          <a:xfrm>
            <a:off x="104275" y="151180"/>
            <a:ext cx="5614737"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33333"/>
                </a:solidFill>
                <a:latin typeface="Source Sans Pro"/>
                <a:ea typeface="Source Sans Pro"/>
                <a:cs typeface="Source Sans Pro"/>
                <a:sym typeface="Source Sans Pro"/>
              </a:rPr>
              <a:t>Quand </a:t>
            </a:r>
            <a:r>
              <a:rPr lang="fr-FR" sz="1800" b="0" i="0" u="none" strike="noStrike" cap="none">
                <a:solidFill>
                  <a:srgbClr val="0070C0"/>
                </a:solidFill>
                <a:latin typeface="Source Sans Pro"/>
                <a:ea typeface="Source Sans Pro"/>
                <a:cs typeface="Source Sans Pro"/>
                <a:sym typeface="Source Sans Pro"/>
              </a:rPr>
              <a:t>le</a:t>
            </a:r>
            <a:r>
              <a:rPr lang="fr-FR" sz="1800" b="0" i="0" u="none" strike="noStrike" cap="none">
                <a:solidFill>
                  <a:srgbClr val="333333"/>
                </a:solidFill>
                <a:latin typeface="Source Sans Pro"/>
                <a:ea typeface="Source Sans Pro"/>
                <a:cs typeface="Source Sans Pro"/>
                <a:sym typeface="Source Sans Pro"/>
              </a:rPr>
              <a:t> </a:t>
            </a:r>
            <a:r>
              <a:rPr lang="fr-FR" sz="1800" b="0" i="0" u="none" strike="noStrike" cap="none">
                <a:solidFill>
                  <a:srgbClr val="0070C0"/>
                </a:solidFill>
                <a:latin typeface="Source Sans Pro"/>
                <a:ea typeface="Source Sans Pro"/>
                <a:cs typeface="Source Sans Pro"/>
                <a:sym typeface="Source Sans Pro"/>
              </a:rPr>
              <a:t>ciel</a:t>
            </a:r>
            <a:r>
              <a:rPr lang="fr-FR" sz="1800" b="0" i="0" u="none" strike="noStrike" cap="none">
                <a:solidFill>
                  <a:srgbClr val="333333"/>
                </a:solidFill>
                <a:latin typeface="Source Sans Pro"/>
                <a:ea typeface="Source Sans Pro"/>
                <a:cs typeface="Source Sans Pro"/>
                <a:sym typeface="Source Sans Pro"/>
              </a:rPr>
              <a:t> </a:t>
            </a:r>
            <a:r>
              <a:rPr lang="fr-FR" sz="1800" b="0" i="0" u="none" strike="noStrike" cap="none">
                <a:solidFill>
                  <a:srgbClr val="C00000"/>
                </a:solidFill>
                <a:latin typeface="Source Sans Pro"/>
                <a:ea typeface="Source Sans Pro"/>
                <a:cs typeface="Source Sans Pro"/>
                <a:sym typeface="Source Sans Pro"/>
              </a:rPr>
              <a:t>bas</a:t>
            </a:r>
            <a:r>
              <a:rPr lang="fr-FR" sz="1800" b="0" i="0" u="none" strike="noStrike" cap="none">
                <a:solidFill>
                  <a:srgbClr val="333333"/>
                </a:solidFill>
                <a:latin typeface="Source Sans Pro"/>
                <a:ea typeface="Source Sans Pro"/>
                <a:cs typeface="Source Sans Pro"/>
                <a:sym typeface="Source Sans Pro"/>
              </a:rPr>
              <a:t> et </a:t>
            </a:r>
            <a:r>
              <a:rPr lang="fr-FR" sz="1800" b="0" i="0" u="none" strike="noStrike" cap="none">
                <a:solidFill>
                  <a:srgbClr val="C00000"/>
                </a:solidFill>
                <a:latin typeface="Source Sans Pro"/>
                <a:ea typeface="Source Sans Pro"/>
                <a:cs typeface="Source Sans Pro"/>
                <a:sym typeface="Source Sans Pro"/>
              </a:rPr>
              <a:t>lourd pèse comme un couvercle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Sur l'esprit gémissant en proie aux longs ennuis,</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Et que de </a:t>
            </a:r>
            <a:r>
              <a:rPr lang="fr-FR" sz="1800" b="0" i="0" u="none" strike="noStrike" cap="none">
                <a:solidFill>
                  <a:srgbClr val="0070C0"/>
                </a:solidFill>
                <a:latin typeface="Source Sans Pro"/>
                <a:ea typeface="Source Sans Pro"/>
                <a:cs typeface="Source Sans Pro"/>
                <a:sym typeface="Source Sans Pro"/>
              </a:rPr>
              <a:t>l'horizon</a:t>
            </a:r>
            <a:r>
              <a:rPr lang="fr-FR" sz="1800" b="0" i="0" u="none" strike="noStrike" cap="none">
                <a:solidFill>
                  <a:srgbClr val="333333"/>
                </a:solidFill>
                <a:latin typeface="Source Sans Pro"/>
                <a:ea typeface="Source Sans Pro"/>
                <a:cs typeface="Source Sans Pro"/>
                <a:sym typeface="Source Sans Pro"/>
              </a:rPr>
              <a:t> embrassant tout le cercle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Il nous verse un jour noir plus triste que </a:t>
            </a:r>
            <a:r>
              <a:rPr lang="fr-FR" sz="1800" b="0" i="0" u="none" strike="noStrike" cap="none">
                <a:solidFill>
                  <a:srgbClr val="00B050"/>
                </a:solidFill>
                <a:latin typeface="Source Sans Pro"/>
                <a:ea typeface="Source Sans Pro"/>
                <a:cs typeface="Source Sans Pro"/>
                <a:sym typeface="Source Sans Pro"/>
              </a:rPr>
              <a:t>les nuits </a:t>
            </a:r>
            <a:r>
              <a:rPr lang="fr-FR" sz="1800" b="0" i="0" u="none" strike="noStrike" cap="none">
                <a:solidFill>
                  <a:srgbClr val="333333"/>
                </a:solidFill>
                <a:latin typeface="Source Sans Pro"/>
                <a:ea typeface="Source Sans Pro"/>
                <a:cs typeface="Source Sans Pro"/>
                <a:sym typeface="Source Sans Pro"/>
              </a:rPr>
              <a:t>;</a:t>
            </a:r>
            <a:br>
              <a:rPr lang="fr-FR" sz="1800" b="0" i="0" u="none" strike="noStrike" cap="none">
                <a:solidFill>
                  <a:schemeClr val="dk1"/>
                </a:solidFill>
                <a:latin typeface="Gill Sans"/>
                <a:ea typeface="Gill Sans"/>
                <a:cs typeface="Gill Sans"/>
                <a:sym typeface="Gill Sans"/>
              </a:rPr>
            </a:b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Quand </a:t>
            </a:r>
            <a:r>
              <a:rPr lang="fr-FR" sz="1800" b="0" i="0" u="none" strike="noStrike" cap="none">
                <a:solidFill>
                  <a:srgbClr val="0070C0"/>
                </a:solidFill>
                <a:latin typeface="Source Sans Pro"/>
                <a:ea typeface="Source Sans Pro"/>
                <a:cs typeface="Source Sans Pro"/>
                <a:sym typeface="Source Sans Pro"/>
              </a:rPr>
              <a:t>la terre </a:t>
            </a:r>
            <a:r>
              <a:rPr lang="fr-FR" sz="1800" b="0" i="0" u="none" strike="noStrike" cap="none">
                <a:solidFill>
                  <a:srgbClr val="333333"/>
                </a:solidFill>
                <a:latin typeface="Source Sans Pro"/>
                <a:ea typeface="Source Sans Pro"/>
                <a:cs typeface="Source Sans Pro"/>
                <a:sym typeface="Source Sans Pro"/>
              </a:rPr>
              <a:t>est changée en </a:t>
            </a:r>
            <a:r>
              <a:rPr lang="fr-FR" sz="1800" b="0" i="0" u="none" strike="noStrike" cap="none">
                <a:solidFill>
                  <a:srgbClr val="C00000"/>
                </a:solidFill>
                <a:latin typeface="Source Sans Pro"/>
                <a:ea typeface="Source Sans Pro"/>
                <a:cs typeface="Source Sans Pro"/>
                <a:sym typeface="Source Sans Pro"/>
              </a:rPr>
              <a:t>un cachot </a:t>
            </a:r>
            <a:r>
              <a:rPr lang="fr-FR" sz="1800" b="0" i="0" u="none" strike="noStrike" cap="none">
                <a:solidFill>
                  <a:srgbClr val="333333"/>
                </a:solidFill>
                <a:latin typeface="Source Sans Pro"/>
                <a:ea typeface="Source Sans Pro"/>
                <a:cs typeface="Source Sans Pro"/>
                <a:sym typeface="Source Sans Pro"/>
              </a:rPr>
              <a:t>humide,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Où l'Espérance, comme </a:t>
            </a:r>
            <a:r>
              <a:rPr lang="fr-FR" sz="1800" b="0" i="0" u="none" strike="noStrike" cap="none">
                <a:solidFill>
                  <a:srgbClr val="00B050"/>
                </a:solidFill>
                <a:latin typeface="Source Sans Pro"/>
                <a:ea typeface="Source Sans Pro"/>
                <a:cs typeface="Source Sans Pro"/>
                <a:sym typeface="Source Sans Pro"/>
              </a:rPr>
              <a:t>une chauve-souris</a:t>
            </a:r>
            <a:r>
              <a:rPr lang="fr-FR" sz="1800" b="0" i="0" u="none" strike="noStrike" cap="none">
                <a:solidFill>
                  <a:srgbClr val="333333"/>
                </a:solidFill>
                <a:latin typeface="Source Sans Pro"/>
                <a:ea typeface="Source Sans Pro"/>
                <a:cs typeface="Source Sans Pro"/>
                <a:sym typeface="Source Sans Pro"/>
              </a:rPr>
              <a:t>,</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S'en va battant </a:t>
            </a:r>
            <a:r>
              <a:rPr lang="fr-FR" sz="1800" b="0" i="0" u="none" strike="noStrike" cap="none">
                <a:solidFill>
                  <a:srgbClr val="C00000"/>
                </a:solidFill>
                <a:latin typeface="Source Sans Pro"/>
                <a:ea typeface="Source Sans Pro"/>
                <a:cs typeface="Source Sans Pro"/>
                <a:sym typeface="Source Sans Pro"/>
              </a:rPr>
              <a:t>les murs </a:t>
            </a:r>
            <a:r>
              <a:rPr lang="fr-FR" sz="1800" b="0" i="0" u="none" strike="noStrike" cap="none">
                <a:solidFill>
                  <a:srgbClr val="333333"/>
                </a:solidFill>
                <a:latin typeface="Source Sans Pro"/>
                <a:ea typeface="Source Sans Pro"/>
                <a:cs typeface="Source Sans Pro"/>
                <a:sym typeface="Source Sans Pro"/>
              </a:rPr>
              <a:t>de son aile timide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Et se cognant la tête à des plafonds pourris ;</a:t>
            </a:r>
            <a:br>
              <a:rPr lang="fr-FR" sz="1800" b="0" i="0" u="none" strike="noStrike" cap="none">
                <a:solidFill>
                  <a:schemeClr val="dk1"/>
                </a:solidFill>
                <a:latin typeface="Gill Sans"/>
                <a:ea typeface="Gill Sans"/>
                <a:cs typeface="Gill Sans"/>
                <a:sym typeface="Gill Sans"/>
              </a:rPr>
            </a:b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Quand </a:t>
            </a:r>
            <a:r>
              <a:rPr lang="fr-FR" sz="1800" b="0" i="0" u="none" strike="noStrike" cap="none">
                <a:solidFill>
                  <a:srgbClr val="0070C0"/>
                </a:solidFill>
                <a:latin typeface="Source Sans Pro"/>
                <a:ea typeface="Source Sans Pro"/>
                <a:cs typeface="Source Sans Pro"/>
                <a:sym typeface="Source Sans Pro"/>
              </a:rPr>
              <a:t>la pluie </a:t>
            </a:r>
            <a:r>
              <a:rPr lang="fr-FR" sz="1800" b="0" i="0" u="none" strike="noStrike" cap="none">
                <a:solidFill>
                  <a:srgbClr val="333333"/>
                </a:solidFill>
                <a:latin typeface="Source Sans Pro"/>
                <a:ea typeface="Source Sans Pro"/>
                <a:cs typeface="Source Sans Pro"/>
                <a:sym typeface="Source Sans Pro"/>
              </a:rPr>
              <a:t>étalant ses immenses traînées</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D'une vaste </a:t>
            </a:r>
            <a:r>
              <a:rPr lang="fr-FR" sz="1800" b="0" i="0" u="none" strike="noStrike" cap="none">
                <a:solidFill>
                  <a:srgbClr val="C00000"/>
                </a:solidFill>
                <a:latin typeface="Source Sans Pro"/>
                <a:ea typeface="Source Sans Pro"/>
                <a:cs typeface="Source Sans Pro"/>
                <a:sym typeface="Source Sans Pro"/>
              </a:rPr>
              <a:t>prison</a:t>
            </a:r>
            <a:r>
              <a:rPr lang="fr-FR" sz="1800" b="0" i="0" u="none" strike="noStrike" cap="none">
                <a:solidFill>
                  <a:srgbClr val="333333"/>
                </a:solidFill>
                <a:latin typeface="Source Sans Pro"/>
                <a:ea typeface="Source Sans Pro"/>
                <a:cs typeface="Source Sans Pro"/>
                <a:sym typeface="Source Sans Pro"/>
              </a:rPr>
              <a:t> imite </a:t>
            </a:r>
            <a:r>
              <a:rPr lang="fr-FR" sz="1800" b="0" i="0" u="none" strike="noStrike" cap="none">
                <a:solidFill>
                  <a:srgbClr val="C00000"/>
                </a:solidFill>
                <a:latin typeface="Source Sans Pro"/>
                <a:ea typeface="Source Sans Pro"/>
                <a:cs typeface="Source Sans Pro"/>
                <a:sym typeface="Source Sans Pro"/>
              </a:rPr>
              <a:t>les barreaux</a:t>
            </a:r>
            <a:r>
              <a:rPr lang="fr-FR" sz="1800" b="0" i="0" u="none" strike="noStrike" cap="none">
                <a:solidFill>
                  <a:srgbClr val="333333"/>
                </a:solidFill>
                <a:latin typeface="Source Sans Pro"/>
                <a:ea typeface="Source Sans Pro"/>
                <a:cs typeface="Source Sans Pro"/>
                <a:sym typeface="Source Sans Pro"/>
              </a:rPr>
              <a:t>,</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Et qu'un peuple muet d'infâmes araignées</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Vient </a:t>
            </a:r>
            <a:r>
              <a:rPr lang="fr-FR" sz="1800" b="0" i="0" u="none" strike="noStrike" cap="none">
                <a:solidFill>
                  <a:srgbClr val="C00000"/>
                </a:solidFill>
                <a:latin typeface="Source Sans Pro"/>
                <a:ea typeface="Source Sans Pro"/>
                <a:cs typeface="Source Sans Pro"/>
                <a:sym typeface="Source Sans Pro"/>
              </a:rPr>
              <a:t>tendre ses filets </a:t>
            </a:r>
            <a:r>
              <a:rPr lang="fr-FR" sz="1800" b="0" i="0" u="none" strike="noStrike" cap="none">
                <a:solidFill>
                  <a:srgbClr val="333333"/>
                </a:solidFill>
                <a:latin typeface="Source Sans Pro"/>
                <a:ea typeface="Source Sans Pro"/>
                <a:cs typeface="Source Sans Pro"/>
                <a:sym typeface="Source Sans Pro"/>
              </a:rPr>
              <a:t>au fond de nos cerveaux,</a:t>
            </a:r>
            <a:endParaRPr sz="1800" b="0" i="0" u="none" strike="noStrike" cap="none">
              <a:solidFill>
                <a:schemeClr val="dk1"/>
              </a:solidFill>
              <a:latin typeface="Gill Sans"/>
              <a:ea typeface="Gill Sans"/>
              <a:cs typeface="Gill Sans"/>
              <a:sym typeface="Gill Sans"/>
            </a:endParaRPr>
          </a:p>
        </p:txBody>
      </p:sp>
      <p:sp>
        <p:nvSpPr>
          <p:cNvPr id="165" name="Google Shape;165;p8"/>
          <p:cNvSpPr/>
          <p:nvPr/>
        </p:nvSpPr>
        <p:spPr>
          <a:xfrm>
            <a:off x="104275" y="4197087"/>
            <a:ext cx="5289884"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33333"/>
                </a:solidFill>
                <a:latin typeface="Source Sans Pro"/>
                <a:ea typeface="Source Sans Pro"/>
                <a:cs typeface="Source Sans Pro"/>
                <a:sym typeface="Source Sans Pro"/>
              </a:rPr>
              <a:t>Des cloches tout à coup sautent avec furie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Et lancent vers </a:t>
            </a:r>
            <a:r>
              <a:rPr lang="fr-FR" sz="1800" b="0" i="0" u="none" strike="noStrike" cap="none">
                <a:solidFill>
                  <a:srgbClr val="0070C0"/>
                </a:solidFill>
                <a:latin typeface="Source Sans Pro"/>
                <a:ea typeface="Source Sans Pro"/>
                <a:cs typeface="Source Sans Pro"/>
                <a:sym typeface="Source Sans Pro"/>
              </a:rPr>
              <a:t>le ciel </a:t>
            </a:r>
            <a:r>
              <a:rPr lang="fr-FR" sz="1800" b="0" i="0" u="none" strike="noStrike" cap="none">
                <a:solidFill>
                  <a:srgbClr val="333333"/>
                </a:solidFill>
                <a:latin typeface="Source Sans Pro"/>
                <a:ea typeface="Source Sans Pro"/>
                <a:cs typeface="Source Sans Pro"/>
                <a:sym typeface="Source Sans Pro"/>
              </a:rPr>
              <a:t>un affreux hurlement,</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Ainsi que des </a:t>
            </a:r>
            <a:r>
              <a:rPr lang="fr-FR" sz="1800" b="0" i="0" u="none" strike="noStrike" cap="none">
                <a:solidFill>
                  <a:srgbClr val="7030A0"/>
                </a:solidFill>
                <a:latin typeface="Source Sans Pro"/>
                <a:ea typeface="Source Sans Pro"/>
                <a:cs typeface="Source Sans Pro"/>
                <a:sym typeface="Source Sans Pro"/>
              </a:rPr>
              <a:t>esprits errants </a:t>
            </a:r>
            <a:r>
              <a:rPr lang="fr-FR" sz="1800" b="0" i="0" u="none" strike="noStrike" cap="none">
                <a:solidFill>
                  <a:srgbClr val="333333"/>
                </a:solidFill>
                <a:latin typeface="Source Sans Pro"/>
                <a:ea typeface="Source Sans Pro"/>
                <a:cs typeface="Source Sans Pro"/>
                <a:sym typeface="Source Sans Pro"/>
              </a:rPr>
              <a:t>et sans patrie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Qui se mettent à geindre opiniâtrement.</a:t>
            </a:r>
            <a:br>
              <a:rPr lang="fr-FR" sz="1800" b="0" i="0" u="none" strike="noStrike" cap="none">
                <a:solidFill>
                  <a:schemeClr val="dk1"/>
                </a:solidFill>
                <a:latin typeface="Gill Sans"/>
                <a:ea typeface="Gill Sans"/>
                <a:cs typeface="Gill Sans"/>
                <a:sym typeface="Gill Sans"/>
              </a:rPr>
            </a:b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 Et de longs </a:t>
            </a:r>
            <a:r>
              <a:rPr lang="fr-FR" sz="1800" b="0" i="0" u="none" strike="noStrike" cap="none">
                <a:solidFill>
                  <a:srgbClr val="7030A0"/>
                </a:solidFill>
                <a:latin typeface="Source Sans Pro"/>
                <a:ea typeface="Source Sans Pro"/>
                <a:cs typeface="Source Sans Pro"/>
                <a:sym typeface="Source Sans Pro"/>
              </a:rPr>
              <a:t>corbillards</a:t>
            </a:r>
            <a:r>
              <a:rPr lang="fr-FR" sz="1800" b="0" i="0" u="none" strike="noStrike" cap="none">
                <a:solidFill>
                  <a:srgbClr val="333333"/>
                </a:solidFill>
                <a:latin typeface="Source Sans Pro"/>
                <a:ea typeface="Source Sans Pro"/>
                <a:cs typeface="Source Sans Pro"/>
                <a:sym typeface="Source Sans Pro"/>
              </a:rPr>
              <a:t>, sans tambours ni musique,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Défilent lentement dans mon </a:t>
            </a:r>
            <a:r>
              <a:rPr lang="fr-FR" sz="1800" b="0" i="0" u="none" strike="noStrike" cap="none">
                <a:solidFill>
                  <a:srgbClr val="7030A0"/>
                </a:solidFill>
                <a:latin typeface="Source Sans Pro"/>
                <a:ea typeface="Source Sans Pro"/>
                <a:cs typeface="Source Sans Pro"/>
                <a:sym typeface="Source Sans Pro"/>
              </a:rPr>
              <a:t>âme</a:t>
            </a:r>
            <a:r>
              <a:rPr lang="fr-FR" sz="1800" b="0" i="0" u="none" strike="noStrike" cap="none">
                <a:solidFill>
                  <a:srgbClr val="333333"/>
                </a:solidFill>
                <a:latin typeface="Source Sans Pro"/>
                <a:ea typeface="Source Sans Pro"/>
                <a:cs typeface="Source Sans Pro"/>
                <a:sym typeface="Source Sans Pro"/>
              </a:rPr>
              <a:t> ; l'Espoir,</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Vaincu, pleure, et l'Angoisse atroce, despotique,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Sur mon </a:t>
            </a:r>
            <a:r>
              <a:rPr lang="fr-FR" sz="1800" b="0" i="0" u="none" strike="noStrike" cap="none">
                <a:solidFill>
                  <a:srgbClr val="7030A0"/>
                </a:solidFill>
                <a:latin typeface="Source Sans Pro"/>
                <a:ea typeface="Source Sans Pro"/>
                <a:cs typeface="Source Sans Pro"/>
                <a:sym typeface="Source Sans Pro"/>
              </a:rPr>
              <a:t>crâne</a:t>
            </a:r>
            <a:r>
              <a:rPr lang="fr-FR" sz="1800" b="0" i="0" u="none" strike="noStrike" cap="none">
                <a:solidFill>
                  <a:srgbClr val="333333"/>
                </a:solidFill>
                <a:latin typeface="Source Sans Pro"/>
                <a:ea typeface="Source Sans Pro"/>
                <a:cs typeface="Source Sans Pro"/>
                <a:sym typeface="Source Sans Pro"/>
              </a:rPr>
              <a:t> incliné plante son </a:t>
            </a:r>
            <a:r>
              <a:rPr lang="fr-FR" sz="1800" b="0" i="0" u="none" strike="noStrike" cap="none">
                <a:solidFill>
                  <a:srgbClr val="7030A0"/>
                </a:solidFill>
                <a:latin typeface="Source Sans Pro"/>
                <a:ea typeface="Source Sans Pro"/>
                <a:cs typeface="Source Sans Pro"/>
                <a:sym typeface="Source Sans Pro"/>
              </a:rPr>
              <a:t>drapeau noir</a:t>
            </a:r>
            <a:r>
              <a:rPr lang="fr-FR" sz="1800" b="0" i="0" u="none" strike="noStrike" cap="none">
                <a:solidFill>
                  <a:srgbClr val="333333"/>
                </a:solidFill>
                <a:latin typeface="Source Sans Pro"/>
                <a:ea typeface="Source Sans Pro"/>
                <a:cs typeface="Source Sans Pro"/>
                <a:sym typeface="Source Sans Pro"/>
              </a:rPr>
              <a:t>.</a:t>
            </a:r>
            <a:endParaRPr sz="1800" b="0" i="0" u="none" strike="noStrike" cap="none">
              <a:solidFill>
                <a:schemeClr val="dk1"/>
              </a:solidFill>
              <a:latin typeface="Gill Sans"/>
              <a:ea typeface="Gill Sans"/>
              <a:cs typeface="Gill Sans"/>
              <a:sym typeface="Gill Sans"/>
            </a:endParaRPr>
          </a:p>
        </p:txBody>
      </p:sp>
      <p:grpSp>
        <p:nvGrpSpPr>
          <p:cNvPr id="166" name="Google Shape;166;p8"/>
          <p:cNvGrpSpPr/>
          <p:nvPr/>
        </p:nvGrpSpPr>
        <p:grpSpPr>
          <a:xfrm>
            <a:off x="5394146" y="619618"/>
            <a:ext cx="6481008" cy="5097268"/>
            <a:chOff x="0" y="293090"/>
            <a:chExt cx="6481008" cy="4809197"/>
          </a:xfrm>
        </p:grpSpPr>
        <p:sp>
          <p:nvSpPr>
            <p:cNvPr id="167" name="Google Shape;167;p8"/>
            <p:cNvSpPr/>
            <p:nvPr/>
          </p:nvSpPr>
          <p:spPr>
            <a:xfrm>
              <a:off x="0" y="293090"/>
              <a:ext cx="6481008" cy="4809197"/>
            </a:xfrm>
            <a:prstGeom prst="roundRect">
              <a:avLst>
                <a:gd name="adj" fmla="val 10000"/>
              </a:avLst>
            </a:prstGeom>
            <a:solidFill>
              <a:schemeClr val="accent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8"/>
            <p:cNvSpPr txBox="1"/>
            <p:nvPr/>
          </p:nvSpPr>
          <p:spPr>
            <a:xfrm>
              <a:off x="140857" y="433947"/>
              <a:ext cx="6199294" cy="4527483"/>
            </a:xfrm>
            <a:prstGeom prst="rect">
              <a:avLst/>
            </a:prstGeom>
            <a:noFill/>
            <a:ln>
              <a:noFill/>
            </a:ln>
          </p:spPr>
          <p:txBody>
            <a:bodyPr spcFirstLastPara="1" wrap="square" lIns="83800" tIns="83800" rIns="83800" bIns="83800" anchor="ctr" anchorCtr="0">
              <a:noAutofit/>
            </a:bodyPr>
            <a:lstStyle/>
            <a:p>
              <a:pPr marL="0" marR="0" lvl="0" indent="0" algn="l" rtl="0">
                <a:lnSpc>
                  <a:spcPct val="150000"/>
                </a:lnSpc>
                <a:spcBef>
                  <a:spcPts val="0"/>
                </a:spcBef>
                <a:spcAft>
                  <a:spcPts val="0"/>
                </a:spcAft>
                <a:buClr>
                  <a:schemeClr val="lt1"/>
                </a:buClr>
                <a:buSzPts val="2200"/>
                <a:buFont typeface="Gill Sans"/>
                <a:buNone/>
              </a:pPr>
              <a:r>
                <a:rPr lang="fr-FR" sz="2200" b="1" i="0" u="none" strike="noStrike" cap="none">
                  <a:solidFill>
                    <a:schemeClr val="lt1"/>
                  </a:solidFill>
                  <a:latin typeface="Gill Sans"/>
                  <a:ea typeface="Gill Sans"/>
                  <a:cs typeface="Gill Sans"/>
                  <a:sym typeface="Gill Sans"/>
                </a:rPr>
                <a:t>Champs lexicaux</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770"/>
                </a:spcBef>
                <a:spcAft>
                  <a:spcPts val="0"/>
                </a:spcAft>
                <a:buClr>
                  <a:schemeClr val="lt1"/>
                </a:buClr>
                <a:buSzPts val="2200"/>
                <a:buFont typeface="Gill Sans"/>
                <a:buNone/>
              </a:pPr>
              <a:r>
                <a:rPr lang="fr-FR" sz="2200" b="1" i="0" u="none" strike="noStrike" cap="none">
                  <a:solidFill>
                    <a:schemeClr val="lt1"/>
                  </a:solidFill>
                  <a:latin typeface="Gill Sans"/>
                  <a:ea typeface="Gill Sans"/>
                  <a:cs typeface="Gill Sans"/>
                  <a:sym typeface="Gill Sans"/>
                </a:rPr>
                <a:t>- </a:t>
              </a:r>
              <a:r>
                <a:rPr lang="fr-FR" sz="2200" b="0" i="0" u="none" strike="noStrike" cap="none">
                  <a:solidFill>
                    <a:schemeClr val="lt1"/>
                  </a:solidFill>
                  <a:latin typeface="Gill Sans"/>
                  <a:ea typeface="Gill Sans"/>
                  <a:cs typeface="Gill Sans"/>
                  <a:sym typeface="Gill Sans"/>
                </a:rPr>
                <a:t>Surligner en </a:t>
              </a:r>
              <a:r>
                <a:rPr lang="fr-FR" sz="2200" b="0" i="0" u="none" strike="noStrike" cap="none">
                  <a:solidFill>
                    <a:srgbClr val="C00000"/>
                  </a:solidFill>
                  <a:latin typeface="Gill Sans"/>
                  <a:ea typeface="Gill Sans"/>
                  <a:cs typeface="Gill Sans"/>
                  <a:sym typeface="Gill Sans"/>
                </a:rPr>
                <a:t>rouge</a:t>
              </a:r>
              <a:r>
                <a:rPr lang="fr-FR" sz="2200" b="0" i="0" u="none" strike="noStrike" cap="none">
                  <a:solidFill>
                    <a:schemeClr val="lt1"/>
                  </a:solidFill>
                  <a:latin typeface="Gill Sans"/>
                  <a:ea typeface="Gill Sans"/>
                  <a:cs typeface="Gill Sans"/>
                  <a:sym typeface="Gill Sans"/>
                </a:rPr>
                <a:t> les éléments du texte qui font référence à la </a:t>
              </a:r>
              <a:r>
                <a:rPr lang="fr-FR" sz="2200" b="1" i="0" u="none" strike="noStrike" cap="none">
                  <a:solidFill>
                    <a:srgbClr val="C00000"/>
                  </a:solidFill>
                  <a:latin typeface="Gill Sans"/>
                  <a:ea typeface="Gill Sans"/>
                  <a:cs typeface="Gill Sans"/>
                  <a:sym typeface="Gill Sans"/>
                </a:rPr>
                <a:t>sensation d’enfermement</a:t>
              </a:r>
              <a:r>
                <a:rPr lang="fr-FR" sz="2200" b="0" i="0" u="none" strike="noStrike" cap="none">
                  <a:solidFill>
                    <a:schemeClr val="lt1"/>
                  </a:solidFill>
                  <a:latin typeface="Gill Sans"/>
                  <a:ea typeface="Gill Sans"/>
                  <a:cs typeface="Gill Sans"/>
                  <a:sym typeface="Gill Sans"/>
                </a:rPr>
                <a:t>.</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770"/>
                </a:spcBef>
                <a:spcAft>
                  <a:spcPts val="0"/>
                </a:spcAft>
                <a:buClr>
                  <a:schemeClr val="lt1"/>
                </a:buClr>
                <a:buSzPts val="2200"/>
                <a:buFont typeface="Gill Sans"/>
                <a:buNone/>
              </a:pPr>
              <a:r>
                <a:rPr lang="fr-FR" sz="2200" b="0" i="0" u="none" strike="noStrike" cap="none">
                  <a:solidFill>
                    <a:schemeClr val="lt1"/>
                  </a:solidFill>
                  <a:latin typeface="Gill Sans"/>
                  <a:ea typeface="Gill Sans"/>
                  <a:cs typeface="Gill Sans"/>
                  <a:sym typeface="Gill Sans"/>
                </a:rPr>
                <a:t>- Surligner en </a:t>
              </a:r>
              <a:r>
                <a:rPr lang="fr-FR" sz="2200" b="0" i="0" u="none" strike="noStrike" cap="none">
                  <a:solidFill>
                    <a:srgbClr val="0070C0"/>
                  </a:solidFill>
                  <a:latin typeface="Gill Sans"/>
                  <a:ea typeface="Gill Sans"/>
                  <a:cs typeface="Gill Sans"/>
                  <a:sym typeface="Gill Sans"/>
                </a:rPr>
                <a:t>bleu</a:t>
              </a:r>
              <a:r>
                <a:rPr lang="fr-FR" sz="2200" b="0" i="0" u="none" strike="noStrike" cap="none">
                  <a:solidFill>
                    <a:schemeClr val="lt1"/>
                  </a:solidFill>
                  <a:latin typeface="Gill Sans"/>
                  <a:ea typeface="Gill Sans"/>
                  <a:cs typeface="Gill Sans"/>
                  <a:sym typeface="Gill Sans"/>
                </a:rPr>
                <a:t> les éléments du texte qui font référence au </a:t>
              </a:r>
              <a:r>
                <a:rPr lang="fr-FR" sz="2200" b="1" i="0" u="none" strike="noStrike" cap="none">
                  <a:solidFill>
                    <a:srgbClr val="0070C0"/>
                  </a:solidFill>
                  <a:latin typeface="Gill Sans"/>
                  <a:ea typeface="Gill Sans"/>
                  <a:cs typeface="Gill Sans"/>
                  <a:sym typeface="Gill Sans"/>
                </a:rPr>
                <a:t>monde extérieur</a:t>
              </a:r>
              <a:r>
                <a:rPr lang="fr-FR" sz="2200" b="0" i="0" u="none" strike="noStrike" cap="none">
                  <a:solidFill>
                    <a:schemeClr val="lt1"/>
                  </a:solidFill>
                  <a:latin typeface="Gill Sans"/>
                  <a:ea typeface="Gill Sans"/>
                  <a:cs typeface="Gill Sans"/>
                  <a:sym typeface="Gill Sans"/>
                </a:rPr>
                <a:t>.</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770"/>
                </a:spcBef>
                <a:spcAft>
                  <a:spcPts val="0"/>
                </a:spcAft>
                <a:buClr>
                  <a:schemeClr val="lt1"/>
                </a:buClr>
                <a:buSzPts val="2200"/>
                <a:buFont typeface="Gill Sans"/>
                <a:buNone/>
              </a:pPr>
              <a:r>
                <a:rPr lang="fr-FR" sz="2200" b="0" i="0" u="none" strike="noStrike" cap="none">
                  <a:solidFill>
                    <a:schemeClr val="lt1"/>
                  </a:solidFill>
                  <a:latin typeface="Gill Sans"/>
                  <a:ea typeface="Gill Sans"/>
                  <a:cs typeface="Gill Sans"/>
                  <a:sym typeface="Gill Sans"/>
                </a:rPr>
                <a:t>- Surligner en </a:t>
              </a:r>
              <a:r>
                <a:rPr lang="fr-FR" sz="2200" b="0" i="0" u="none" strike="noStrike" cap="none">
                  <a:solidFill>
                    <a:srgbClr val="00B050"/>
                  </a:solidFill>
                  <a:latin typeface="Gill Sans"/>
                  <a:ea typeface="Gill Sans"/>
                  <a:cs typeface="Gill Sans"/>
                  <a:sym typeface="Gill Sans"/>
                </a:rPr>
                <a:t>vert</a:t>
              </a:r>
              <a:r>
                <a:rPr lang="fr-FR" sz="2200" b="0" i="0" u="none" strike="noStrike" cap="none">
                  <a:solidFill>
                    <a:schemeClr val="lt1"/>
                  </a:solidFill>
                  <a:latin typeface="Gill Sans"/>
                  <a:ea typeface="Gill Sans"/>
                  <a:cs typeface="Gill Sans"/>
                  <a:sym typeface="Gill Sans"/>
                </a:rPr>
                <a:t> les éléments du texte qui font référence à la </a:t>
              </a:r>
              <a:r>
                <a:rPr lang="fr-FR" sz="2200" b="1" i="0" u="none" strike="noStrike" cap="none">
                  <a:solidFill>
                    <a:srgbClr val="00B050"/>
                  </a:solidFill>
                  <a:latin typeface="Gill Sans"/>
                  <a:ea typeface="Gill Sans"/>
                  <a:cs typeface="Gill Sans"/>
                  <a:sym typeface="Gill Sans"/>
                </a:rPr>
                <a:t>vie nocturne.</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770"/>
                </a:spcBef>
                <a:spcAft>
                  <a:spcPts val="0"/>
                </a:spcAft>
                <a:buClr>
                  <a:schemeClr val="lt1"/>
                </a:buClr>
                <a:buSzPts val="2200"/>
                <a:buFont typeface="Gill Sans"/>
                <a:buNone/>
              </a:pPr>
              <a:r>
                <a:rPr lang="fr-FR" sz="2200" b="0" i="0" u="none" strike="noStrike" cap="none">
                  <a:solidFill>
                    <a:schemeClr val="lt1"/>
                  </a:solidFill>
                  <a:latin typeface="Gill Sans"/>
                  <a:ea typeface="Gill Sans"/>
                  <a:cs typeface="Gill Sans"/>
                  <a:sym typeface="Gill Sans"/>
                </a:rPr>
                <a:t>- Surligner en </a:t>
              </a:r>
              <a:r>
                <a:rPr lang="fr-FR" sz="2200" b="0" i="0" u="none" strike="noStrike" cap="none">
                  <a:solidFill>
                    <a:srgbClr val="674EA7"/>
                  </a:solidFill>
                  <a:latin typeface="Gill Sans"/>
                  <a:ea typeface="Gill Sans"/>
                  <a:cs typeface="Gill Sans"/>
                  <a:sym typeface="Gill Sans"/>
                </a:rPr>
                <a:t>mauve</a:t>
              </a:r>
              <a:r>
                <a:rPr lang="fr-FR" sz="2200" b="0" i="0" u="none" strike="noStrike" cap="none">
                  <a:solidFill>
                    <a:schemeClr val="lt1"/>
                  </a:solidFill>
                  <a:latin typeface="Gill Sans"/>
                  <a:ea typeface="Gill Sans"/>
                  <a:cs typeface="Gill Sans"/>
                  <a:sym typeface="Gill Sans"/>
                </a:rPr>
                <a:t> les éléments du texte qui font référence à la </a:t>
              </a:r>
              <a:r>
                <a:rPr lang="fr-FR" sz="2200" b="1" i="0" u="none" strike="noStrike" cap="none">
                  <a:solidFill>
                    <a:srgbClr val="674EA7"/>
                  </a:solidFill>
                  <a:latin typeface="Gill Sans"/>
                  <a:ea typeface="Gill Sans"/>
                  <a:cs typeface="Gill Sans"/>
                  <a:sym typeface="Gill Sans"/>
                </a:rPr>
                <a:t>mort</a:t>
              </a:r>
              <a:r>
                <a:rPr lang="fr-FR" sz="2200" b="0" i="0" u="none" strike="noStrike" cap="none">
                  <a:solidFill>
                    <a:srgbClr val="351C75"/>
                  </a:solidFill>
                  <a:latin typeface="Gill Sans"/>
                  <a:ea typeface="Gill Sans"/>
                  <a:cs typeface="Gill Sans"/>
                  <a:sym typeface="Gill Sans"/>
                </a:rPr>
                <a:t>.</a:t>
              </a:r>
              <a:r>
                <a:rPr lang="fr-FR" sz="2200" b="0" i="0" u="none" strike="noStrike" cap="none">
                  <a:solidFill>
                    <a:schemeClr val="lt1"/>
                  </a:solidFill>
                  <a:latin typeface="Gill Sans"/>
                  <a:ea typeface="Gill Sans"/>
                  <a:cs typeface="Gill Sans"/>
                  <a:sym typeface="Gill Sans"/>
                </a:rPr>
                <a:t> </a:t>
              </a:r>
              <a:endParaRPr sz="2200" b="0" i="0" u="none" strike="noStrike" cap="none">
                <a:solidFill>
                  <a:schemeClr val="lt1"/>
                </a:solidFill>
                <a:latin typeface="Gill Sans"/>
                <a:ea typeface="Gill Sans"/>
                <a:cs typeface="Gill Sans"/>
                <a:sym typeface="Gill Sans"/>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g801513d6b8_0_0"/>
          <p:cNvPicPr preferRelativeResize="0"/>
          <p:nvPr/>
        </p:nvPicPr>
        <p:blipFill rotWithShape="1">
          <a:blip r:embed="rId3">
            <a:alphaModFix/>
          </a:blip>
          <a:srcRect l="-14330" r="14330"/>
          <a:stretch/>
        </p:blipFill>
        <p:spPr>
          <a:xfrm>
            <a:off x="5629525" y="2377937"/>
            <a:ext cx="1790650" cy="2686005"/>
          </a:xfrm>
          <a:prstGeom prst="rect">
            <a:avLst/>
          </a:prstGeom>
          <a:noFill/>
          <a:ln>
            <a:noFill/>
          </a:ln>
        </p:spPr>
      </p:pic>
      <p:pic>
        <p:nvPicPr>
          <p:cNvPr id="194" name="Google Shape;194;g801513d6b8_0_0"/>
          <p:cNvPicPr preferRelativeResize="0"/>
          <p:nvPr/>
        </p:nvPicPr>
        <p:blipFill rotWithShape="1">
          <a:blip r:embed="rId4">
            <a:alphaModFix/>
          </a:blip>
          <a:srcRect/>
          <a:stretch/>
        </p:blipFill>
        <p:spPr>
          <a:xfrm>
            <a:off x="5470900" y="5187800"/>
            <a:ext cx="2318100" cy="1622650"/>
          </a:xfrm>
          <a:prstGeom prst="rect">
            <a:avLst/>
          </a:prstGeom>
          <a:noFill/>
          <a:ln>
            <a:noFill/>
          </a:ln>
        </p:spPr>
      </p:pic>
      <p:pic>
        <p:nvPicPr>
          <p:cNvPr id="195" name="Google Shape;195;g801513d6b8_0_0"/>
          <p:cNvPicPr preferRelativeResize="0"/>
          <p:nvPr/>
        </p:nvPicPr>
        <p:blipFill rotWithShape="1">
          <a:blip r:embed="rId5">
            <a:alphaModFix/>
          </a:blip>
          <a:srcRect/>
          <a:stretch/>
        </p:blipFill>
        <p:spPr>
          <a:xfrm>
            <a:off x="5470912" y="631425"/>
            <a:ext cx="2318076" cy="1622650"/>
          </a:xfrm>
          <a:prstGeom prst="rect">
            <a:avLst/>
          </a:prstGeom>
          <a:noFill/>
          <a:ln>
            <a:noFill/>
          </a:ln>
        </p:spPr>
      </p:pic>
      <p:sp>
        <p:nvSpPr>
          <p:cNvPr id="196" name="Google Shape;196;g801513d6b8_0_0"/>
          <p:cNvSpPr txBox="1"/>
          <p:nvPr/>
        </p:nvSpPr>
        <p:spPr>
          <a:xfrm>
            <a:off x="212325" y="1331300"/>
            <a:ext cx="1958700" cy="2229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AutoNum type="arabicParenR"/>
            </a:pPr>
            <a:r>
              <a:rPr lang="fr-FR" sz="1400" b="0" i="0" u="none" strike="noStrike" cap="none">
                <a:solidFill>
                  <a:srgbClr val="000000"/>
                </a:solidFill>
                <a:latin typeface="Gill Sans"/>
                <a:ea typeface="Gill Sans"/>
                <a:cs typeface="Gill Sans"/>
                <a:sym typeface="Gill Sans"/>
              </a:rPr>
              <a:t>un corbillard</a:t>
            </a:r>
            <a:endParaRPr sz="1400" b="0" i="0" u="none" strike="noStrike" cap="none">
              <a:solidFill>
                <a:srgbClr val="000000"/>
              </a:solidFill>
              <a:latin typeface="Gill Sans"/>
              <a:ea typeface="Gill Sans"/>
              <a:cs typeface="Gill Sans"/>
              <a:sym typeface="Gill Sans"/>
            </a:endParaRPr>
          </a:p>
        </p:txBody>
      </p:sp>
      <p:sp>
        <p:nvSpPr>
          <p:cNvPr id="197" name="Google Shape;197;g801513d6b8_0_0"/>
          <p:cNvSpPr txBox="1"/>
          <p:nvPr/>
        </p:nvSpPr>
        <p:spPr>
          <a:xfrm>
            <a:off x="1201800" y="4072875"/>
            <a:ext cx="6114900" cy="71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198" name="Google Shape;198;g801513d6b8_0_0"/>
          <p:cNvSpPr txBox="1"/>
          <p:nvPr/>
        </p:nvSpPr>
        <p:spPr>
          <a:xfrm>
            <a:off x="212325" y="3331925"/>
            <a:ext cx="2516100" cy="50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2) un cachot</a:t>
            </a:r>
            <a:endParaRPr sz="1400" b="0" i="0" u="none" strike="noStrike" cap="none">
              <a:solidFill>
                <a:srgbClr val="000000"/>
              </a:solidFill>
              <a:latin typeface="Gill Sans"/>
              <a:ea typeface="Gill Sans"/>
              <a:cs typeface="Gill Sans"/>
              <a:sym typeface="Gill Sans"/>
            </a:endParaRPr>
          </a:p>
        </p:txBody>
      </p:sp>
      <p:sp>
        <p:nvSpPr>
          <p:cNvPr id="199" name="Google Shape;199;g801513d6b8_0_0"/>
          <p:cNvSpPr txBox="1"/>
          <p:nvPr/>
        </p:nvSpPr>
        <p:spPr>
          <a:xfrm>
            <a:off x="311000" y="5801700"/>
            <a:ext cx="21375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3) une araignée</a:t>
            </a:r>
            <a:endParaRPr sz="1400" b="0" i="0" u="none" strike="noStrike" cap="none">
              <a:solidFill>
                <a:srgbClr val="000000"/>
              </a:solidFill>
              <a:latin typeface="Gill Sans"/>
              <a:ea typeface="Gill Sans"/>
              <a:cs typeface="Gill Sans"/>
              <a:sym typeface="Gill Sans"/>
            </a:endParaRPr>
          </a:p>
        </p:txBody>
      </p:sp>
      <p:sp>
        <p:nvSpPr>
          <p:cNvPr id="200" name="Google Shape;200;g801513d6b8_0_0"/>
          <p:cNvSpPr txBox="1"/>
          <p:nvPr/>
        </p:nvSpPr>
        <p:spPr>
          <a:xfrm>
            <a:off x="8309175" y="6007250"/>
            <a:ext cx="42039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highlight>
                  <a:srgbClr val="F8F7FD"/>
                </a:highlight>
                <a:latin typeface="Gill Sans"/>
                <a:ea typeface="Gill Sans"/>
                <a:cs typeface="Gill Sans"/>
                <a:sym typeface="Gill Sans"/>
              </a:rPr>
              <a:t>“Voiture ou fourgon automobile pour transporter les morts.”</a:t>
            </a:r>
            <a:endParaRPr sz="1400" b="0" i="0" u="none" strike="noStrike" cap="none">
              <a:solidFill>
                <a:srgbClr val="000000"/>
              </a:solidFill>
              <a:latin typeface="Gill Sans"/>
              <a:ea typeface="Gill Sans"/>
              <a:cs typeface="Gill Sans"/>
              <a:sym typeface="Gill Sans"/>
            </a:endParaRPr>
          </a:p>
        </p:txBody>
      </p:sp>
      <p:sp>
        <p:nvSpPr>
          <p:cNvPr id="201" name="Google Shape;201;g801513d6b8_0_0"/>
          <p:cNvSpPr txBox="1"/>
          <p:nvPr/>
        </p:nvSpPr>
        <p:spPr>
          <a:xfrm>
            <a:off x="8309175" y="1331300"/>
            <a:ext cx="3882900" cy="71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“Arachnide caractérisé [...] par son aptitude à produire et à filer la soie.”</a:t>
            </a:r>
            <a:endParaRPr sz="1400" b="0" i="0" u="none" strike="noStrike" cap="none">
              <a:solidFill>
                <a:srgbClr val="000000"/>
              </a:solidFill>
              <a:latin typeface="Gill Sans"/>
              <a:ea typeface="Gill Sans"/>
              <a:cs typeface="Gill Sans"/>
              <a:sym typeface="Gill Sans"/>
            </a:endParaRPr>
          </a:p>
        </p:txBody>
      </p:sp>
      <p:sp>
        <p:nvSpPr>
          <p:cNvPr id="202" name="Google Shape;202;g801513d6b8_0_0"/>
          <p:cNvSpPr txBox="1"/>
          <p:nvPr/>
        </p:nvSpPr>
        <p:spPr>
          <a:xfrm>
            <a:off x="8086250" y="3397075"/>
            <a:ext cx="4203900" cy="6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“Pièce exiguë où l'on enferme des personnes punies en les isolant.”</a:t>
            </a:r>
            <a:endParaRPr sz="1400" b="0" i="0" u="none" strike="noStrike" cap="none">
              <a:solidFill>
                <a:srgbClr val="000000"/>
              </a:solidFill>
              <a:latin typeface="Gill Sans"/>
              <a:ea typeface="Gill Sans"/>
              <a:cs typeface="Gill Sans"/>
              <a:sym typeface="Gill Sans"/>
            </a:endParaRPr>
          </a:p>
        </p:txBody>
      </p:sp>
      <p:sp>
        <p:nvSpPr>
          <p:cNvPr id="203" name="Google Shape;203;g801513d6b8_0_0"/>
          <p:cNvSpPr txBox="1"/>
          <p:nvPr/>
        </p:nvSpPr>
        <p:spPr>
          <a:xfrm flipH="1">
            <a:off x="4582200" y="1386500"/>
            <a:ext cx="919200" cy="1677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A</a:t>
            </a:r>
            <a:endParaRPr sz="1400" b="0" i="0" u="none" strike="noStrike" cap="none">
              <a:solidFill>
                <a:srgbClr val="000000"/>
              </a:solidFill>
              <a:latin typeface="Gill Sans"/>
              <a:ea typeface="Gill Sans"/>
              <a:cs typeface="Gill Sans"/>
              <a:sym typeface="Gill Sans"/>
            </a:endParaRPr>
          </a:p>
        </p:txBody>
      </p:sp>
      <p:sp>
        <p:nvSpPr>
          <p:cNvPr id="204" name="Google Shape;204;g801513d6b8_0_0"/>
          <p:cNvSpPr txBox="1"/>
          <p:nvPr/>
        </p:nvSpPr>
        <p:spPr>
          <a:xfrm>
            <a:off x="4829700" y="3502925"/>
            <a:ext cx="424200" cy="1677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B</a:t>
            </a:r>
            <a:endParaRPr sz="1400" b="0" i="0" u="none" strike="noStrike" cap="none">
              <a:solidFill>
                <a:srgbClr val="000000"/>
              </a:solidFill>
              <a:latin typeface="Gill Sans"/>
              <a:ea typeface="Gill Sans"/>
              <a:cs typeface="Gill Sans"/>
              <a:sym typeface="Gill Sans"/>
            </a:endParaRPr>
          </a:p>
        </p:txBody>
      </p:sp>
      <p:sp>
        <p:nvSpPr>
          <p:cNvPr id="205" name="Google Shape;205;g801513d6b8_0_0"/>
          <p:cNvSpPr txBox="1"/>
          <p:nvPr/>
        </p:nvSpPr>
        <p:spPr>
          <a:xfrm>
            <a:off x="4582200" y="5902500"/>
            <a:ext cx="325500" cy="2229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C</a:t>
            </a:r>
            <a:endParaRPr sz="1400" b="0" i="0" u="none" strike="noStrike" cap="none">
              <a:solidFill>
                <a:srgbClr val="000000"/>
              </a:solidFill>
              <a:latin typeface="Gill Sans"/>
              <a:ea typeface="Gill Sans"/>
              <a:cs typeface="Gill Sans"/>
              <a:sym typeface="Gill Sans"/>
            </a:endParaRPr>
          </a:p>
        </p:txBody>
      </p:sp>
      <p:sp>
        <p:nvSpPr>
          <p:cNvPr id="206" name="Google Shape;206;g801513d6b8_0_0"/>
          <p:cNvSpPr/>
          <p:nvPr/>
        </p:nvSpPr>
        <p:spPr>
          <a:xfrm>
            <a:off x="212325" y="105025"/>
            <a:ext cx="4869600" cy="424500"/>
          </a:xfrm>
          <a:prstGeom prst="rect">
            <a:avLst/>
          </a:prstGeom>
          <a:solidFill>
            <a:srgbClr val="C5C0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Gill Sans"/>
                <a:ea typeface="Gill Sans"/>
                <a:cs typeface="Gill Sans"/>
                <a:sym typeface="Gill Sans"/>
              </a:rPr>
              <a:t>Relier les mots aux images puis à leurs définitions.</a:t>
            </a:r>
            <a:endParaRPr sz="1800" b="0" i="0" u="none" strike="noStrike" cap="none">
              <a:solidFill>
                <a:srgbClr val="000000"/>
              </a:solidFill>
              <a:latin typeface="Gill Sans"/>
              <a:ea typeface="Gill Sans"/>
              <a:cs typeface="Gill Sans"/>
              <a:sym typeface="Gill Sans"/>
            </a:endParaRPr>
          </a:p>
        </p:txBody>
      </p:sp>
      <p:sp>
        <p:nvSpPr>
          <p:cNvPr id="207" name="Google Shape;207;g801513d6b8_0_0"/>
          <p:cNvSpPr txBox="1"/>
          <p:nvPr/>
        </p:nvSpPr>
        <p:spPr>
          <a:xfrm>
            <a:off x="9522250" y="4400950"/>
            <a:ext cx="5683800" cy="66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208" name="Google Shape;208;g801513d6b8_0_0"/>
          <p:cNvSpPr txBox="1"/>
          <p:nvPr/>
        </p:nvSpPr>
        <p:spPr>
          <a:xfrm>
            <a:off x="8030100" y="1396000"/>
            <a:ext cx="1299600" cy="32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I.</a:t>
            </a:r>
            <a:endParaRPr sz="1400" b="0" i="0" u="none" strike="noStrike" cap="none">
              <a:solidFill>
                <a:srgbClr val="000000"/>
              </a:solidFill>
              <a:latin typeface="Gill Sans"/>
              <a:ea typeface="Gill Sans"/>
              <a:cs typeface="Gill Sans"/>
              <a:sym typeface="Gill Sans"/>
            </a:endParaRPr>
          </a:p>
        </p:txBody>
      </p:sp>
      <p:sp>
        <p:nvSpPr>
          <p:cNvPr id="209" name="Google Shape;209;g801513d6b8_0_0"/>
          <p:cNvSpPr txBox="1"/>
          <p:nvPr/>
        </p:nvSpPr>
        <p:spPr>
          <a:xfrm>
            <a:off x="7795800" y="3397100"/>
            <a:ext cx="13590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II.</a:t>
            </a:r>
            <a:endParaRPr sz="1400" b="0" i="0" u="none" strike="noStrike" cap="none">
              <a:solidFill>
                <a:srgbClr val="000000"/>
              </a:solidFill>
              <a:latin typeface="Gill Sans"/>
              <a:ea typeface="Gill Sans"/>
              <a:cs typeface="Gill Sans"/>
              <a:sym typeface="Gill Sans"/>
            </a:endParaRPr>
          </a:p>
        </p:txBody>
      </p:sp>
      <p:sp>
        <p:nvSpPr>
          <p:cNvPr id="210" name="Google Shape;210;g801513d6b8_0_0"/>
          <p:cNvSpPr txBox="1"/>
          <p:nvPr/>
        </p:nvSpPr>
        <p:spPr>
          <a:xfrm>
            <a:off x="8030100" y="6007250"/>
            <a:ext cx="1624200" cy="32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III.</a:t>
            </a:r>
            <a:endParaRPr sz="1400" b="0" i="0" u="none" strike="noStrike" cap="none">
              <a:solidFill>
                <a:srgbClr val="000000"/>
              </a:solidFill>
              <a:latin typeface="Gill Sans"/>
              <a:ea typeface="Gill Sans"/>
              <a:cs typeface="Gill Sans"/>
              <a:sym typeface="Gill Sans"/>
            </a:endParaRPr>
          </a:p>
        </p:txBody>
      </p:sp>
      <p:sp>
        <p:nvSpPr>
          <p:cNvPr id="211" name="Google Shape;211;g801513d6b8_0_0"/>
          <p:cNvSpPr txBox="1"/>
          <p:nvPr/>
        </p:nvSpPr>
        <p:spPr>
          <a:xfrm>
            <a:off x="9995900" y="-88800"/>
            <a:ext cx="27243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fr-FR" sz="800" b="0" i="0" u="none" strike="noStrike" cap="none">
                <a:solidFill>
                  <a:schemeClr val="dk1"/>
                </a:solidFill>
                <a:latin typeface="Gill Sans"/>
                <a:ea typeface="Gill Sans"/>
                <a:cs typeface="Gill Sans"/>
                <a:sym typeface="Gill Sans"/>
              </a:rPr>
              <a:t>(définitions selon le dictionnaire français </a:t>
            </a:r>
            <a:r>
              <a:rPr lang="fr-FR" sz="800" b="0" i="0" u="sng" strike="noStrike" cap="none">
                <a:solidFill>
                  <a:schemeClr val="hlink"/>
                </a:solidFill>
                <a:latin typeface="Gill Sans"/>
                <a:ea typeface="Gill Sans"/>
                <a:cs typeface="Gill Sans"/>
                <a:sym typeface="Gill Sans"/>
                <a:hlinkClick r:id="rId6"/>
              </a:rPr>
              <a:t>Larousse</a:t>
            </a:r>
            <a:r>
              <a:rPr lang="fr-FR" sz="800" b="0" i="0" u="none" strike="noStrike" cap="none">
                <a:solidFill>
                  <a:schemeClr val="dk1"/>
                </a:solidFill>
                <a:latin typeface="Gill Sans"/>
                <a:ea typeface="Gill Sans"/>
                <a:cs typeface="Gill Sans"/>
                <a:sym typeface="Gill Sans"/>
              </a:rPr>
              <a:t>)</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84dd23f2bf_0_27"/>
          <p:cNvPicPr preferRelativeResize="0"/>
          <p:nvPr/>
        </p:nvPicPr>
        <p:blipFill rotWithShape="1">
          <a:blip r:embed="rId3">
            <a:alphaModFix/>
          </a:blip>
          <a:srcRect l="-14330" r="14330"/>
          <a:stretch/>
        </p:blipFill>
        <p:spPr>
          <a:xfrm>
            <a:off x="5629525" y="2377937"/>
            <a:ext cx="1790650" cy="2686005"/>
          </a:xfrm>
          <a:prstGeom prst="rect">
            <a:avLst/>
          </a:prstGeom>
          <a:noFill/>
          <a:ln>
            <a:noFill/>
          </a:ln>
        </p:spPr>
      </p:pic>
      <p:pic>
        <p:nvPicPr>
          <p:cNvPr id="217" name="Google Shape;217;g84dd23f2bf_0_27"/>
          <p:cNvPicPr preferRelativeResize="0"/>
          <p:nvPr/>
        </p:nvPicPr>
        <p:blipFill rotWithShape="1">
          <a:blip r:embed="rId4">
            <a:alphaModFix/>
          </a:blip>
          <a:srcRect/>
          <a:stretch/>
        </p:blipFill>
        <p:spPr>
          <a:xfrm>
            <a:off x="5470900" y="5187800"/>
            <a:ext cx="2318100" cy="1622650"/>
          </a:xfrm>
          <a:prstGeom prst="rect">
            <a:avLst/>
          </a:prstGeom>
          <a:noFill/>
          <a:ln>
            <a:noFill/>
          </a:ln>
        </p:spPr>
      </p:pic>
      <p:pic>
        <p:nvPicPr>
          <p:cNvPr id="218" name="Google Shape;218;g84dd23f2bf_0_27"/>
          <p:cNvPicPr preferRelativeResize="0"/>
          <p:nvPr/>
        </p:nvPicPr>
        <p:blipFill rotWithShape="1">
          <a:blip r:embed="rId5">
            <a:alphaModFix/>
          </a:blip>
          <a:srcRect/>
          <a:stretch/>
        </p:blipFill>
        <p:spPr>
          <a:xfrm>
            <a:off x="5470912" y="631425"/>
            <a:ext cx="2318076" cy="1622650"/>
          </a:xfrm>
          <a:prstGeom prst="rect">
            <a:avLst/>
          </a:prstGeom>
          <a:noFill/>
          <a:ln>
            <a:noFill/>
          </a:ln>
        </p:spPr>
      </p:pic>
      <p:sp>
        <p:nvSpPr>
          <p:cNvPr id="219" name="Google Shape;219;g84dd23f2bf_0_27"/>
          <p:cNvSpPr txBox="1"/>
          <p:nvPr/>
        </p:nvSpPr>
        <p:spPr>
          <a:xfrm>
            <a:off x="212325" y="1331300"/>
            <a:ext cx="1958700" cy="2229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AutoNum type="arabicParenR"/>
            </a:pPr>
            <a:r>
              <a:rPr lang="fr-FR" sz="1400" b="0" i="0" u="none" strike="noStrike" cap="none">
                <a:solidFill>
                  <a:srgbClr val="000000"/>
                </a:solidFill>
                <a:latin typeface="Gill Sans"/>
                <a:ea typeface="Gill Sans"/>
                <a:cs typeface="Gill Sans"/>
                <a:sym typeface="Gill Sans"/>
              </a:rPr>
              <a:t>un corbillard</a:t>
            </a:r>
            <a:endParaRPr sz="1400" b="0" i="0" u="none" strike="noStrike" cap="none">
              <a:solidFill>
                <a:srgbClr val="000000"/>
              </a:solidFill>
              <a:latin typeface="Gill Sans"/>
              <a:ea typeface="Gill Sans"/>
              <a:cs typeface="Gill Sans"/>
              <a:sym typeface="Gill Sans"/>
            </a:endParaRPr>
          </a:p>
        </p:txBody>
      </p:sp>
      <p:sp>
        <p:nvSpPr>
          <p:cNvPr id="220" name="Google Shape;220;g84dd23f2bf_0_27"/>
          <p:cNvSpPr txBox="1"/>
          <p:nvPr/>
        </p:nvSpPr>
        <p:spPr>
          <a:xfrm>
            <a:off x="1201800" y="4072875"/>
            <a:ext cx="6114900" cy="71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221" name="Google Shape;221;g84dd23f2bf_0_27"/>
          <p:cNvSpPr txBox="1"/>
          <p:nvPr/>
        </p:nvSpPr>
        <p:spPr>
          <a:xfrm>
            <a:off x="212325" y="3331925"/>
            <a:ext cx="2516100" cy="50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2) un cachot</a:t>
            </a:r>
            <a:endParaRPr sz="1400" b="0" i="0" u="none" strike="noStrike" cap="none">
              <a:solidFill>
                <a:srgbClr val="000000"/>
              </a:solidFill>
              <a:latin typeface="Gill Sans"/>
              <a:ea typeface="Gill Sans"/>
              <a:cs typeface="Gill Sans"/>
              <a:sym typeface="Gill Sans"/>
            </a:endParaRPr>
          </a:p>
        </p:txBody>
      </p:sp>
      <p:sp>
        <p:nvSpPr>
          <p:cNvPr id="222" name="Google Shape;222;g84dd23f2bf_0_27"/>
          <p:cNvSpPr txBox="1"/>
          <p:nvPr/>
        </p:nvSpPr>
        <p:spPr>
          <a:xfrm>
            <a:off x="311000" y="5801700"/>
            <a:ext cx="21375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3) une araignée</a:t>
            </a:r>
            <a:endParaRPr sz="1400" b="0" i="0" u="none" strike="noStrike" cap="none">
              <a:solidFill>
                <a:srgbClr val="000000"/>
              </a:solidFill>
              <a:latin typeface="Gill Sans"/>
              <a:ea typeface="Gill Sans"/>
              <a:cs typeface="Gill Sans"/>
              <a:sym typeface="Gill Sans"/>
            </a:endParaRPr>
          </a:p>
        </p:txBody>
      </p:sp>
      <p:sp>
        <p:nvSpPr>
          <p:cNvPr id="223" name="Google Shape;223;g84dd23f2bf_0_27"/>
          <p:cNvSpPr txBox="1"/>
          <p:nvPr/>
        </p:nvSpPr>
        <p:spPr>
          <a:xfrm>
            <a:off x="8309175" y="6007250"/>
            <a:ext cx="42039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highlight>
                  <a:srgbClr val="F8F7FD"/>
                </a:highlight>
                <a:latin typeface="Gill Sans"/>
                <a:ea typeface="Gill Sans"/>
                <a:cs typeface="Gill Sans"/>
                <a:sym typeface="Gill Sans"/>
              </a:rPr>
              <a:t>“Voiture ou fourgon automobile pour transporter les morts.”</a:t>
            </a:r>
            <a:endParaRPr sz="1400" b="0" i="0" u="none" strike="noStrike" cap="none">
              <a:solidFill>
                <a:srgbClr val="000000"/>
              </a:solidFill>
              <a:latin typeface="Gill Sans"/>
              <a:ea typeface="Gill Sans"/>
              <a:cs typeface="Gill Sans"/>
              <a:sym typeface="Gill Sans"/>
            </a:endParaRPr>
          </a:p>
        </p:txBody>
      </p:sp>
      <p:sp>
        <p:nvSpPr>
          <p:cNvPr id="224" name="Google Shape;224;g84dd23f2bf_0_27"/>
          <p:cNvSpPr txBox="1"/>
          <p:nvPr/>
        </p:nvSpPr>
        <p:spPr>
          <a:xfrm>
            <a:off x="8309175" y="1331300"/>
            <a:ext cx="3882900" cy="71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“Arachnide caractérisé [...] par son aptitude à produire et à filer la soie.”</a:t>
            </a:r>
            <a:endParaRPr sz="1400" b="0" i="0" u="none" strike="noStrike" cap="none">
              <a:solidFill>
                <a:srgbClr val="000000"/>
              </a:solidFill>
              <a:latin typeface="Gill Sans"/>
              <a:ea typeface="Gill Sans"/>
              <a:cs typeface="Gill Sans"/>
              <a:sym typeface="Gill Sans"/>
            </a:endParaRPr>
          </a:p>
        </p:txBody>
      </p:sp>
      <p:sp>
        <p:nvSpPr>
          <p:cNvPr id="225" name="Google Shape;225;g84dd23f2bf_0_27"/>
          <p:cNvSpPr txBox="1"/>
          <p:nvPr/>
        </p:nvSpPr>
        <p:spPr>
          <a:xfrm>
            <a:off x="8086250" y="3397075"/>
            <a:ext cx="4203900" cy="6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“Pièce exiguë où l'on enferme des personnes punies en les isolant.”</a:t>
            </a:r>
            <a:endParaRPr sz="1400" b="0" i="0" u="none" strike="noStrike" cap="none">
              <a:solidFill>
                <a:srgbClr val="000000"/>
              </a:solidFill>
              <a:latin typeface="Gill Sans"/>
              <a:ea typeface="Gill Sans"/>
              <a:cs typeface="Gill Sans"/>
              <a:sym typeface="Gill Sans"/>
            </a:endParaRPr>
          </a:p>
        </p:txBody>
      </p:sp>
      <p:sp>
        <p:nvSpPr>
          <p:cNvPr id="226" name="Google Shape;226;g84dd23f2bf_0_27"/>
          <p:cNvSpPr txBox="1"/>
          <p:nvPr/>
        </p:nvSpPr>
        <p:spPr>
          <a:xfrm flipH="1">
            <a:off x="4582200" y="1386500"/>
            <a:ext cx="919200" cy="1677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A</a:t>
            </a:r>
            <a:endParaRPr sz="1400" b="0" i="0" u="none" strike="noStrike" cap="none">
              <a:solidFill>
                <a:srgbClr val="000000"/>
              </a:solidFill>
              <a:latin typeface="Gill Sans"/>
              <a:ea typeface="Gill Sans"/>
              <a:cs typeface="Gill Sans"/>
              <a:sym typeface="Gill Sans"/>
            </a:endParaRPr>
          </a:p>
        </p:txBody>
      </p:sp>
      <p:sp>
        <p:nvSpPr>
          <p:cNvPr id="227" name="Google Shape;227;g84dd23f2bf_0_27"/>
          <p:cNvSpPr txBox="1"/>
          <p:nvPr/>
        </p:nvSpPr>
        <p:spPr>
          <a:xfrm>
            <a:off x="4829700" y="3502925"/>
            <a:ext cx="424200" cy="1677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B</a:t>
            </a:r>
            <a:endParaRPr sz="1400" b="0" i="0" u="none" strike="noStrike" cap="none">
              <a:solidFill>
                <a:srgbClr val="000000"/>
              </a:solidFill>
              <a:latin typeface="Gill Sans"/>
              <a:ea typeface="Gill Sans"/>
              <a:cs typeface="Gill Sans"/>
              <a:sym typeface="Gill Sans"/>
            </a:endParaRPr>
          </a:p>
        </p:txBody>
      </p:sp>
      <p:sp>
        <p:nvSpPr>
          <p:cNvPr id="228" name="Google Shape;228;g84dd23f2bf_0_27"/>
          <p:cNvSpPr txBox="1"/>
          <p:nvPr/>
        </p:nvSpPr>
        <p:spPr>
          <a:xfrm>
            <a:off x="4582200" y="5902500"/>
            <a:ext cx="325500" cy="2229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C</a:t>
            </a:r>
            <a:endParaRPr sz="1400" b="0" i="0" u="none" strike="noStrike" cap="none">
              <a:solidFill>
                <a:srgbClr val="000000"/>
              </a:solidFill>
              <a:latin typeface="Gill Sans"/>
              <a:ea typeface="Gill Sans"/>
              <a:cs typeface="Gill Sans"/>
              <a:sym typeface="Gill Sans"/>
            </a:endParaRPr>
          </a:p>
        </p:txBody>
      </p:sp>
      <p:sp>
        <p:nvSpPr>
          <p:cNvPr id="229" name="Google Shape;229;g84dd23f2bf_0_27"/>
          <p:cNvSpPr/>
          <p:nvPr/>
        </p:nvSpPr>
        <p:spPr>
          <a:xfrm>
            <a:off x="212325" y="105025"/>
            <a:ext cx="4869600" cy="424500"/>
          </a:xfrm>
          <a:prstGeom prst="rect">
            <a:avLst/>
          </a:prstGeom>
          <a:solidFill>
            <a:srgbClr val="C5C0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Gill Sans"/>
                <a:ea typeface="Gill Sans"/>
                <a:cs typeface="Gill Sans"/>
                <a:sym typeface="Gill Sans"/>
              </a:rPr>
              <a:t>Relier les mots aux images puis à leurs définitions.</a:t>
            </a:r>
            <a:endParaRPr sz="1800" b="0" i="0" u="none" strike="noStrike" cap="none">
              <a:solidFill>
                <a:srgbClr val="000000"/>
              </a:solidFill>
              <a:latin typeface="Gill Sans"/>
              <a:ea typeface="Gill Sans"/>
              <a:cs typeface="Gill Sans"/>
              <a:sym typeface="Gill Sans"/>
            </a:endParaRPr>
          </a:p>
        </p:txBody>
      </p:sp>
      <p:sp>
        <p:nvSpPr>
          <p:cNvPr id="230" name="Google Shape;230;g84dd23f2bf_0_27"/>
          <p:cNvSpPr txBox="1"/>
          <p:nvPr/>
        </p:nvSpPr>
        <p:spPr>
          <a:xfrm>
            <a:off x="9522250" y="4400950"/>
            <a:ext cx="5683800" cy="66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231" name="Google Shape;231;g84dd23f2bf_0_27"/>
          <p:cNvSpPr txBox="1"/>
          <p:nvPr/>
        </p:nvSpPr>
        <p:spPr>
          <a:xfrm>
            <a:off x="8030100" y="1396000"/>
            <a:ext cx="1299600" cy="32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I.</a:t>
            </a:r>
            <a:endParaRPr sz="1400" b="0" i="0" u="none" strike="noStrike" cap="none">
              <a:solidFill>
                <a:srgbClr val="000000"/>
              </a:solidFill>
              <a:latin typeface="Gill Sans"/>
              <a:ea typeface="Gill Sans"/>
              <a:cs typeface="Gill Sans"/>
              <a:sym typeface="Gill Sans"/>
            </a:endParaRPr>
          </a:p>
        </p:txBody>
      </p:sp>
      <p:sp>
        <p:nvSpPr>
          <p:cNvPr id="232" name="Google Shape;232;g84dd23f2bf_0_27"/>
          <p:cNvSpPr txBox="1"/>
          <p:nvPr/>
        </p:nvSpPr>
        <p:spPr>
          <a:xfrm>
            <a:off x="7795800" y="3397100"/>
            <a:ext cx="1359000" cy="22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II.</a:t>
            </a:r>
            <a:endParaRPr sz="1400" b="0" i="0" u="none" strike="noStrike" cap="none">
              <a:solidFill>
                <a:srgbClr val="000000"/>
              </a:solidFill>
              <a:latin typeface="Gill Sans"/>
              <a:ea typeface="Gill Sans"/>
              <a:cs typeface="Gill Sans"/>
              <a:sym typeface="Gill Sans"/>
            </a:endParaRPr>
          </a:p>
        </p:txBody>
      </p:sp>
      <p:sp>
        <p:nvSpPr>
          <p:cNvPr id="233" name="Google Shape;233;g84dd23f2bf_0_27"/>
          <p:cNvSpPr txBox="1"/>
          <p:nvPr/>
        </p:nvSpPr>
        <p:spPr>
          <a:xfrm>
            <a:off x="8030100" y="6007250"/>
            <a:ext cx="1624200" cy="32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III.</a:t>
            </a:r>
            <a:endParaRPr sz="1400" b="0" i="0" u="none" strike="noStrike" cap="none">
              <a:solidFill>
                <a:srgbClr val="000000"/>
              </a:solidFill>
              <a:latin typeface="Gill Sans"/>
              <a:ea typeface="Gill Sans"/>
              <a:cs typeface="Gill Sans"/>
              <a:sym typeface="Gill Sans"/>
            </a:endParaRPr>
          </a:p>
        </p:txBody>
      </p:sp>
      <p:sp>
        <p:nvSpPr>
          <p:cNvPr id="234" name="Google Shape;234;g84dd23f2bf_0_27"/>
          <p:cNvSpPr txBox="1"/>
          <p:nvPr/>
        </p:nvSpPr>
        <p:spPr>
          <a:xfrm>
            <a:off x="9995900" y="-88800"/>
            <a:ext cx="27243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fr-FR" sz="800" b="0" i="0" u="none" strike="noStrike" cap="none">
                <a:solidFill>
                  <a:schemeClr val="dk1"/>
                </a:solidFill>
                <a:latin typeface="Gill Sans"/>
                <a:ea typeface="Gill Sans"/>
                <a:cs typeface="Gill Sans"/>
                <a:sym typeface="Gill Sans"/>
              </a:rPr>
              <a:t>(définitions selon le dictionnaire français </a:t>
            </a:r>
            <a:r>
              <a:rPr lang="fr-FR" sz="800" b="0" i="0" u="sng" strike="noStrike" cap="none">
                <a:solidFill>
                  <a:schemeClr val="hlink"/>
                </a:solidFill>
                <a:latin typeface="Gill Sans"/>
                <a:ea typeface="Gill Sans"/>
                <a:cs typeface="Gill Sans"/>
                <a:sym typeface="Gill Sans"/>
                <a:hlinkClick r:id="rId6"/>
              </a:rPr>
              <a:t>Larousse</a:t>
            </a:r>
            <a:r>
              <a:rPr lang="fr-FR" sz="800" b="0" i="0" u="none" strike="noStrike" cap="none">
                <a:solidFill>
                  <a:schemeClr val="dk1"/>
                </a:solidFill>
                <a:latin typeface="Gill Sans"/>
                <a:ea typeface="Gill Sans"/>
                <a:cs typeface="Gill Sans"/>
                <a:sym typeface="Gill Sans"/>
              </a:rPr>
              <a:t>)</a:t>
            </a:r>
            <a:endParaRPr sz="800" b="0" i="0" u="none" strike="noStrike" cap="none">
              <a:solidFill>
                <a:srgbClr val="000000"/>
              </a:solidFill>
              <a:latin typeface="Arial"/>
              <a:ea typeface="Arial"/>
              <a:cs typeface="Arial"/>
              <a:sym typeface="Arial"/>
            </a:endParaRPr>
          </a:p>
        </p:txBody>
      </p:sp>
      <p:cxnSp>
        <p:nvCxnSpPr>
          <p:cNvPr id="235" name="Google Shape;235;g84dd23f2bf_0_27"/>
          <p:cNvCxnSpPr/>
          <p:nvPr/>
        </p:nvCxnSpPr>
        <p:spPr>
          <a:xfrm>
            <a:off x="1924175" y="1509750"/>
            <a:ext cx="2841900" cy="98700"/>
          </a:xfrm>
          <a:prstGeom prst="straightConnector1">
            <a:avLst/>
          </a:prstGeom>
          <a:noFill/>
          <a:ln w="9525" cap="flat" cmpd="sng">
            <a:solidFill>
              <a:schemeClr val="dk2"/>
            </a:solidFill>
            <a:prstDash val="solid"/>
            <a:round/>
            <a:headEnd type="none" w="sm" len="sm"/>
            <a:tailEnd type="triangle" w="med" len="med"/>
          </a:ln>
        </p:spPr>
      </p:cxnSp>
      <p:cxnSp>
        <p:nvCxnSpPr>
          <p:cNvPr id="236" name="Google Shape;236;g84dd23f2bf_0_27"/>
          <p:cNvCxnSpPr>
            <a:endCxn id="233" idx="1"/>
          </p:cNvCxnSpPr>
          <p:nvPr/>
        </p:nvCxnSpPr>
        <p:spPr>
          <a:xfrm>
            <a:off x="7647300" y="2437400"/>
            <a:ext cx="382800" cy="3734400"/>
          </a:xfrm>
          <a:prstGeom prst="straightConnector1">
            <a:avLst/>
          </a:prstGeom>
          <a:noFill/>
          <a:ln w="9525" cap="flat" cmpd="sng">
            <a:solidFill>
              <a:schemeClr val="dk2"/>
            </a:solidFill>
            <a:prstDash val="solid"/>
            <a:round/>
            <a:headEnd type="none" w="sm" len="sm"/>
            <a:tailEnd type="triangle" w="med" len="med"/>
          </a:ln>
        </p:spPr>
      </p:cxnSp>
      <p:cxnSp>
        <p:nvCxnSpPr>
          <p:cNvPr id="237" name="Google Shape;237;g84dd23f2bf_0_27"/>
          <p:cNvCxnSpPr>
            <a:endCxn id="227" idx="2"/>
          </p:cNvCxnSpPr>
          <p:nvPr/>
        </p:nvCxnSpPr>
        <p:spPr>
          <a:xfrm>
            <a:off x="1519500" y="3542525"/>
            <a:ext cx="3522300" cy="128100"/>
          </a:xfrm>
          <a:prstGeom prst="straightConnector1">
            <a:avLst/>
          </a:prstGeom>
          <a:noFill/>
          <a:ln w="9525" cap="flat" cmpd="sng">
            <a:solidFill>
              <a:schemeClr val="dk2"/>
            </a:solidFill>
            <a:prstDash val="solid"/>
            <a:round/>
            <a:headEnd type="none" w="sm" len="sm"/>
            <a:tailEnd type="triangle" w="med" len="med"/>
          </a:ln>
        </p:spPr>
      </p:cxnSp>
      <p:cxnSp>
        <p:nvCxnSpPr>
          <p:cNvPr id="238" name="Google Shape;238;g84dd23f2bf_0_27"/>
          <p:cNvCxnSpPr>
            <a:endCxn id="228" idx="2"/>
          </p:cNvCxnSpPr>
          <p:nvPr/>
        </p:nvCxnSpPr>
        <p:spPr>
          <a:xfrm>
            <a:off x="1933950" y="6009300"/>
            <a:ext cx="2811000" cy="116100"/>
          </a:xfrm>
          <a:prstGeom prst="straightConnector1">
            <a:avLst/>
          </a:prstGeom>
          <a:noFill/>
          <a:ln w="9525" cap="flat" cmpd="sng">
            <a:solidFill>
              <a:schemeClr val="dk2"/>
            </a:solidFill>
            <a:prstDash val="solid"/>
            <a:round/>
            <a:headEnd type="none" w="sm" len="sm"/>
            <a:tailEnd type="triangle" w="med" len="med"/>
          </a:ln>
        </p:spPr>
      </p:cxnSp>
      <p:cxnSp>
        <p:nvCxnSpPr>
          <p:cNvPr id="239" name="Google Shape;239;g84dd23f2bf_0_27"/>
          <p:cNvCxnSpPr/>
          <p:nvPr/>
        </p:nvCxnSpPr>
        <p:spPr>
          <a:xfrm rot="10800000" flipH="1">
            <a:off x="7558600" y="3730050"/>
            <a:ext cx="335400" cy="611700"/>
          </a:xfrm>
          <a:prstGeom prst="straightConnector1">
            <a:avLst/>
          </a:prstGeom>
          <a:noFill/>
          <a:ln w="9525" cap="flat" cmpd="sng">
            <a:solidFill>
              <a:schemeClr val="dk2"/>
            </a:solidFill>
            <a:prstDash val="solid"/>
            <a:round/>
            <a:headEnd type="none" w="sm" len="sm"/>
            <a:tailEnd type="triangle" w="med" len="med"/>
          </a:ln>
        </p:spPr>
      </p:cxnSp>
      <p:cxnSp>
        <p:nvCxnSpPr>
          <p:cNvPr id="240" name="Google Shape;240;g84dd23f2bf_0_27"/>
          <p:cNvCxnSpPr>
            <a:stCxn id="233" idx="1"/>
          </p:cNvCxnSpPr>
          <p:nvPr/>
        </p:nvCxnSpPr>
        <p:spPr>
          <a:xfrm rot="10800000" flipH="1">
            <a:off x="8030100" y="1776200"/>
            <a:ext cx="229200" cy="43956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g7746f3b6df_0_8"/>
          <p:cNvPicPr preferRelativeResize="0"/>
          <p:nvPr/>
        </p:nvPicPr>
        <p:blipFill rotWithShape="1">
          <a:blip r:embed="rId3">
            <a:alphaModFix/>
          </a:blip>
          <a:srcRect/>
          <a:stretch/>
        </p:blipFill>
        <p:spPr>
          <a:xfrm>
            <a:off x="4577650" y="2908613"/>
            <a:ext cx="2904725" cy="1916400"/>
          </a:xfrm>
          <a:prstGeom prst="rect">
            <a:avLst/>
          </a:prstGeom>
          <a:noFill/>
          <a:ln>
            <a:noFill/>
          </a:ln>
        </p:spPr>
      </p:pic>
      <p:pic>
        <p:nvPicPr>
          <p:cNvPr id="246" name="Google Shape;246;g7746f3b6df_0_8"/>
          <p:cNvPicPr preferRelativeResize="0"/>
          <p:nvPr/>
        </p:nvPicPr>
        <p:blipFill rotWithShape="1">
          <a:blip r:embed="rId4">
            <a:alphaModFix/>
          </a:blip>
          <a:srcRect/>
          <a:stretch/>
        </p:blipFill>
        <p:spPr>
          <a:xfrm>
            <a:off x="4870963" y="5122075"/>
            <a:ext cx="2318100" cy="1622649"/>
          </a:xfrm>
          <a:prstGeom prst="rect">
            <a:avLst/>
          </a:prstGeom>
          <a:noFill/>
          <a:ln>
            <a:noFill/>
          </a:ln>
        </p:spPr>
      </p:pic>
      <p:sp>
        <p:nvSpPr>
          <p:cNvPr id="247" name="Google Shape;247;g7746f3b6df_0_8"/>
          <p:cNvSpPr txBox="1"/>
          <p:nvPr/>
        </p:nvSpPr>
        <p:spPr>
          <a:xfrm>
            <a:off x="127175" y="1324250"/>
            <a:ext cx="2675400" cy="67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4) une traînée</a:t>
            </a:r>
            <a:endParaRPr sz="1400" b="0" i="0" u="none" strike="noStrike" cap="none">
              <a:solidFill>
                <a:srgbClr val="000000"/>
              </a:solidFill>
              <a:latin typeface="Gill Sans"/>
              <a:ea typeface="Gill Sans"/>
              <a:cs typeface="Gill Sans"/>
              <a:sym typeface="Gill Sans"/>
            </a:endParaRPr>
          </a:p>
        </p:txBody>
      </p:sp>
      <p:sp>
        <p:nvSpPr>
          <p:cNvPr id="248" name="Google Shape;248;g7746f3b6df_0_8"/>
          <p:cNvSpPr txBox="1"/>
          <p:nvPr/>
        </p:nvSpPr>
        <p:spPr>
          <a:xfrm>
            <a:off x="127175" y="3582850"/>
            <a:ext cx="3068400" cy="4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5) un crâne</a:t>
            </a:r>
            <a:endParaRPr sz="1400" b="0" i="0" u="none" strike="noStrike" cap="none">
              <a:solidFill>
                <a:srgbClr val="000000"/>
              </a:solidFill>
              <a:latin typeface="Gill Sans"/>
              <a:ea typeface="Gill Sans"/>
              <a:cs typeface="Gill Sans"/>
              <a:sym typeface="Gill Sans"/>
            </a:endParaRPr>
          </a:p>
        </p:txBody>
      </p:sp>
      <p:sp>
        <p:nvSpPr>
          <p:cNvPr id="249" name="Google Shape;249;g7746f3b6df_0_8"/>
          <p:cNvSpPr txBox="1"/>
          <p:nvPr/>
        </p:nvSpPr>
        <p:spPr>
          <a:xfrm>
            <a:off x="169850" y="5620250"/>
            <a:ext cx="2802600" cy="49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6) une cloche</a:t>
            </a:r>
            <a:endParaRPr sz="1400" b="0" i="0" u="none" strike="noStrike" cap="none">
              <a:solidFill>
                <a:srgbClr val="000000"/>
              </a:solidFill>
              <a:latin typeface="Gill Sans"/>
              <a:ea typeface="Gill Sans"/>
              <a:cs typeface="Gill Sans"/>
              <a:sym typeface="Gill Sans"/>
            </a:endParaRPr>
          </a:p>
        </p:txBody>
      </p:sp>
      <p:sp>
        <p:nvSpPr>
          <p:cNvPr id="250" name="Google Shape;250;g7746f3b6df_0_8"/>
          <p:cNvSpPr txBox="1"/>
          <p:nvPr/>
        </p:nvSpPr>
        <p:spPr>
          <a:xfrm>
            <a:off x="8408000" y="1343750"/>
            <a:ext cx="3927900" cy="67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“Cavité osseuse qui contient l'encéphale (cerveau, cervelet, tronc cérébral).”</a:t>
            </a:r>
            <a:endParaRPr sz="1400" b="0" i="0" u="none" strike="noStrike" cap="none">
              <a:solidFill>
                <a:srgbClr val="000000"/>
              </a:solidFill>
              <a:latin typeface="Gill Sans"/>
              <a:ea typeface="Gill Sans"/>
              <a:cs typeface="Gill Sans"/>
              <a:sym typeface="Gill Sans"/>
            </a:endParaRPr>
          </a:p>
        </p:txBody>
      </p:sp>
      <p:sp>
        <p:nvSpPr>
          <p:cNvPr id="251" name="Google Shape;251;g7746f3b6df_0_8"/>
          <p:cNvSpPr txBox="1"/>
          <p:nvPr/>
        </p:nvSpPr>
        <p:spPr>
          <a:xfrm>
            <a:off x="8981225" y="3375925"/>
            <a:ext cx="2675400" cy="125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Gill Sans"/>
              <a:ea typeface="Gill Sans"/>
              <a:cs typeface="Gill Sans"/>
              <a:sym typeface="Gill Sans"/>
            </a:endParaRPr>
          </a:p>
        </p:txBody>
      </p:sp>
      <p:sp>
        <p:nvSpPr>
          <p:cNvPr id="252" name="Google Shape;252;g7746f3b6df_0_8"/>
          <p:cNvSpPr txBox="1"/>
          <p:nvPr/>
        </p:nvSpPr>
        <p:spPr>
          <a:xfrm>
            <a:off x="8492900" y="5839800"/>
            <a:ext cx="3758100" cy="56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“Longue trace laissée sur une surface ou dans l'espace par quelque chose en mouvement.”</a:t>
            </a:r>
            <a:endParaRPr sz="1400" b="0" i="0" u="none" strike="noStrike" cap="none">
              <a:solidFill>
                <a:srgbClr val="000000"/>
              </a:solidFill>
              <a:latin typeface="Gill Sans"/>
              <a:ea typeface="Gill Sans"/>
              <a:cs typeface="Gill Sans"/>
              <a:sym typeface="Gill Sans"/>
            </a:endParaRPr>
          </a:p>
        </p:txBody>
      </p:sp>
      <p:sp>
        <p:nvSpPr>
          <p:cNvPr id="253" name="Google Shape;253;g7746f3b6df_0_8"/>
          <p:cNvSpPr/>
          <p:nvPr/>
        </p:nvSpPr>
        <p:spPr>
          <a:xfrm>
            <a:off x="212325" y="105025"/>
            <a:ext cx="4869600" cy="424500"/>
          </a:xfrm>
          <a:prstGeom prst="rect">
            <a:avLst/>
          </a:prstGeom>
          <a:solidFill>
            <a:srgbClr val="C5C0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Gill Sans"/>
                <a:ea typeface="Gill Sans"/>
                <a:cs typeface="Gill Sans"/>
                <a:sym typeface="Gill Sans"/>
              </a:rPr>
              <a:t>Relier les mots aux images puis à leurs définitions.</a:t>
            </a:r>
            <a:endParaRPr sz="1800" b="0" i="0" u="none" strike="noStrike" cap="none">
              <a:solidFill>
                <a:srgbClr val="000000"/>
              </a:solidFill>
              <a:latin typeface="Gill Sans"/>
              <a:ea typeface="Gill Sans"/>
              <a:cs typeface="Gill Sans"/>
              <a:sym typeface="Gill Sans"/>
            </a:endParaRPr>
          </a:p>
        </p:txBody>
      </p:sp>
      <p:pic>
        <p:nvPicPr>
          <p:cNvPr id="254" name="Google Shape;254;g7746f3b6df_0_8"/>
          <p:cNvPicPr preferRelativeResize="0"/>
          <p:nvPr/>
        </p:nvPicPr>
        <p:blipFill rotWithShape="1">
          <a:blip r:embed="rId5">
            <a:alphaModFix/>
          </a:blip>
          <a:srcRect/>
          <a:stretch/>
        </p:blipFill>
        <p:spPr>
          <a:xfrm>
            <a:off x="4812675" y="1059675"/>
            <a:ext cx="2318100" cy="1622650"/>
          </a:xfrm>
          <a:prstGeom prst="rect">
            <a:avLst/>
          </a:prstGeom>
          <a:noFill/>
          <a:ln>
            <a:noFill/>
          </a:ln>
        </p:spPr>
      </p:pic>
      <p:sp>
        <p:nvSpPr>
          <p:cNvPr id="255" name="Google Shape;255;g7746f3b6df_0_8"/>
          <p:cNvSpPr txBox="1"/>
          <p:nvPr/>
        </p:nvSpPr>
        <p:spPr>
          <a:xfrm>
            <a:off x="3657250" y="1446350"/>
            <a:ext cx="642300" cy="265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D</a:t>
            </a:r>
            <a:endParaRPr sz="1400" b="0" i="0" u="none" strike="noStrike" cap="none">
              <a:solidFill>
                <a:srgbClr val="000000"/>
              </a:solidFill>
              <a:latin typeface="Gill Sans"/>
              <a:ea typeface="Gill Sans"/>
              <a:cs typeface="Gill Sans"/>
              <a:sym typeface="Gill Sans"/>
            </a:endParaRPr>
          </a:p>
        </p:txBody>
      </p:sp>
      <p:sp>
        <p:nvSpPr>
          <p:cNvPr id="256" name="Google Shape;256;g7746f3b6df_0_8"/>
          <p:cNvSpPr txBox="1"/>
          <p:nvPr/>
        </p:nvSpPr>
        <p:spPr>
          <a:xfrm>
            <a:off x="3136850" y="3620050"/>
            <a:ext cx="642300" cy="3609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E</a:t>
            </a:r>
            <a:endParaRPr sz="1400" b="0" i="0" u="none" strike="noStrike" cap="none">
              <a:solidFill>
                <a:srgbClr val="000000"/>
              </a:solidFill>
              <a:latin typeface="Gill Sans"/>
              <a:ea typeface="Gill Sans"/>
              <a:cs typeface="Gill Sans"/>
              <a:sym typeface="Gill Sans"/>
            </a:endParaRPr>
          </a:p>
        </p:txBody>
      </p:sp>
      <p:sp>
        <p:nvSpPr>
          <p:cNvPr id="257" name="Google Shape;257;g7746f3b6df_0_8"/>
          <p:cNvSpPr txBox="1"/>
          <p:nvPr/>
        </p:nvSpPr>
        <p:spPr>
          <a:xfrm>
            <a:off x="3588250" y="5573450"/>
            <a:ext cx="711300" cy="424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F</a:t>
            </a:r>
            <a:endParaRPr sz="1400" b="0" i="0" u="none" strike="noStrike" cap="none">
              <a:solidFill>
                <a:srgbClr val="000000"/>
              </a:solidFill>
              <a:latin typeface="Gill Sans"/>
              <a:ea typeface="Gill Sans"/>
              <a:cs typeface="Gill Sans"/>
              <a:sym typeface="Gill Sans"/>
            </a:endParaRPr>
          </a:p>
        </p:txBody>
      </p:sp>
      <p:sp>
        <p:nvSpPr>
          <p:cNvPr id="258" name="Google Shape;258;g7746f3b6df_0_8"/>
          <p:cNvSpPr txBox="1"/>
          <p:nvPr/>
        </p:nvSpPr>
        <p:spPr>
          <a:xfrm>
            <a:off x="8079300" y="1446350"/>
            <a:ext cx="1475700" cy="4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IV.</a:t>
            </a:r>
            <a:endParaRPr sz="1400" b="0" i="0" u="none" strike="noStrike" cap="none">
              <a:solidFill>
                <a:srgbClr val="000000"/>
              </a:solidFill>
              <a:latin typeface="Gill Sans"/>
              <a:ea typeface="Gill Sans"/>
              <a:cs typeface="Gill Sans"/>
              <a:sym typeface="Gill Sans"/>
            </a:endParaRPr>
          </a:p>
        </p:txBody>
      </p:sp>
      <p:sp>
        <p:nvSpPr>
          <p:cNvPr id="259" name="Google Shape;259;g7746f3b6df_0_8"/>
          <p:cNvSpPr txBox="1"/>
          <p:nvPr/>
        </p:nvSpPr>
        <p:spPr>
          <a:xfrm>
            <a:off x="8492900" y="3588250"/>
            <a:ext cx="15180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V.</a:t>
            </a:r>
            <a:endParaRPr sz="1400" b="0" i="0" u="none" strike="noStrike" cap="none">
              <a:solidFill>
                <a:srgbClr val="000000"/>
              </a:solidFill>
              <a:latin typeface="Gill Sans"/>
              <a:ea typeface="Gill Sans"/>
              <a:cs typeface="Gill Sans"/>
              <a:sym typeface="Gill Sans"/>
            </a:endParaRPr>
          </a:p>
        </p:txBody>
      </p:sp>
      <p:sp>
        <p:nvSpPr>
          <p:cNvPr id="260" name="Google Shape;260;g7746f3b6df_0_8"/>
          <p:cNvSpPr txBox="1"/>
          <p:nvPr/>
        </p:nvSpPr>
        <p:spPr>
          <a:xfrm>
            <a:off x="8163800" y="5981400"/>
            <a:ext cx="12102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VI.</a:t>
            </a:r>
            <a:endParaRPr sz="1400" b="0" i="0" u="none" strike="noStrike" cap="none">
              <a:solidFill>
                <a:srgbClr val="000000"/>
              </a:solidFill>
              <a:latin typeface="Gill Sans"/>
              <a:ea typeface="Gill Sans"/>
              <a:cs typeface="Gill Sans"/>
              <a:sym typeface="Gill Sans"/>
            </a:endParaRPr>
          </a:p>
        </p:txBody>
      </p:sp>
      <p:sp>
        <p:nvSpPr>
          <p:cNvPr id="261" name="Google Shape;261;g7746f3b6df_0_8"/>
          <p:cNvSpPr txBox="1"/>
          <p:nvPr/>
        </p:nvSpPr>
        <p:spPr>
          <a:xfrm>
            <a:off x="8864450" y="3551050"/>
            <a:ext cx="3327600" cy="84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“Instrument de musique en métal, en forme de coupe renversée, qu'on met en vibration en frappant sa surface extérieure avec un marteau ou sa surface interne avec un battant.”</a:t>
            </a:r>
            <a:endParaRPr sz="1400" b="0" i="0" u="none" strike="noStrike" cap="none">
              <a:solidFill>
                <a:srgbClr val="000000"/>
              </a:solidFill>
              <a:latin typeface="Gill Sans"/>
              <a:ea typeface="Gill Sans"/>
              <a:cs typeface="Gill Sans"/>
              <a:sym typeface="Gill Sans"/>
            </a:endParaRPr>
          </a:p>
        </p:txBody>
      </p:sp>
      <p:sp>
        <p:nvSpPr>
          <p:cNvPr id="262" name="Google Shape;262;g7746f3b6df_0_8"/>
          <p:cNvSpPr txBox="1"/>
          <p:nvPr/>
        </p:nvSpPr>
        <p:spPr>
          <a:xfrm>
            <a:off x="9995900" y="-88800"/>
            <a:ext cx="27243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fr-FR" sz="800" b="0" i="0" u="none" strike="noStrike" cap="none">
                <a:solidFill>
                  <a:schemeClr val="dk1"/>
                </a:solidFill>
                <a:latin typeface="Gill Sans"/>
                <a:ea typeface="Gill Sans"/>
                <a:cs typeface="Gill Sans"/>
                <a:sym typeface="Gill Sans"/>
              </a:rPr>
              <a:t>(définitions selon le dictionnaire français </a:t>
            </a:r>
            <a:r>
              <a:rPr lang="fr-FR" sz="800" b="0" i="0" u="sng" strike="noStrike" cap="none">
                <a:solidFill>
                  <a:schemeClr val="hlink"/>
                </a:solidFill>
                <a:latin typeface="Gill Sans"/>
                <a:ea typeface="Gill Sans"/>
                <a:cs typeface="Gill Sans"/>
                <a:sym typeface="Gill Sans"/>
                <a:hlinkClick r:id="rId6"/>
              </a:rPr>
              <a:t>Larousse</a:t>
            </a:r>
            <a:r>
              <a:rPr lang="fr-FR" sz="800" b="0" i="0" u="none" strike="noStrike" cap="none">
                <a:solidFill>
                  <a:schemeClr val="dk1"/>
                </a:solidFill>
                <a:latin typeface="Gill Sans"/>
                <a:ea typeface="Gill Sans"/>
                <a:cs typeface="Gill Sans"/>
                <a:sym typeface="Gill Sans"/>
              </a:rPr>
              <a:t>)</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g84dd23f2bf_0_61"/>
          <p:cNvPicPr preferRelativeResize="0"/>
          <p:nvPr/>
        </p:nvPicPr>
        <p:blipFill rotWithShape="1">
          <a:blip r:embed="rId3">
            <a:alphaModFix/>
          </a:blip>
          <a:srcRect/>
          <a:stretch/>
        </p:blipFill>
        <p:spPr>
          <a:xfrm>
            <a:off x="4577650" y="2908613"/>
            <a:ext cx="2904725" cy="1916400"/>
          </a:xfrm>
          <a:prstGeom prst="rect">
            <a:avLst/>
          </a:prstGeom>
          <a:noFill/>
          <a:ln>
            <a:noFill/>
          </a:ln>
        </p:spPr>
      </p:pic>
      <p:pic>
        <p:nvPicPr>
          <p:cNvPr id="268" name="Google Shape;268;g84dd23f2bf_0_61"/>
          <p:cNvPicPr preferRelativeResize="0"/>
          <p:nvPr/>
        </p:nvPicPr>
        <p:blipFill rotWithShape="1">
          <a:blip r:embed="rId4">
            <a:alphaModFix/>
          </a:blip>
          <a:srcRect/>
          <a:stretch/>
        </p:blipFill>
        <p:spPr>
          <a:xfrm>
            <a:off x="4870963" y="5122075"/>
            <a:ext cx="2318100" cy="1622649"/>
          </a:xfrm>
          <a:prstGeom prst="rect">
            <a:avLst/>
          </a:prstGeom>
          <a:noFill/>
          <a:ln>
            <a:noFill/>
          </a:ln>
        </p:spPr>
      </p:pic>
      <p:sp>
        <p:nvSpPr>
          <p:cNvPr id="269" name="Google Shape;269;g84dd23f2bf_0_61"/>
          <p:cNvSpPr txBox="1"/>
          <p:nvPr/>
        </p:nvSpPr>
        <p:spPr>
          <a:xfrm>
            <a:off x="127175" y="1324250"/>
            <a:ext cx="2675400" cy="67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4) une traînée</a:t>
            </a:r>
            <a:endParaRPr sz="1400" b="0" i="0" u="none" strike="noStrike" cap="none">
              <a:solidFill>
                <a:srgbClr val="000000"/>
              </a:solidFill>
              <a:latin typeface="Gill Sans"/>
              <a:ea typeface="Gill Sans"/>
              <a:cs typeface="Gill Sans"/>
              <a:sym typeface="Gill Sans"/>
            </a:endParaRPr>
          </a:p>
        </p:txBody>
      </p:sp>
      <p:sp>
        <p:nvSpPr>
          <p:cNvPr id="270" name="Google Shape;270;g84dd23f2bf_0_61"/>
          <p:cNvSpPr txBox="1"/>
          <p:nvPr/>
        </p:nvSpPr>
        <p:spPr>
          <a:xfrm>
            <a:off x="127175" y="3582850"/>
            <a:ext cx="3068400" cy="4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5) un crâne</a:t>
            </a:r>
            <a:endParaRPr sz="1400" b="0" i="0" u="none" strike="noStrike" cap="none">
              <a:solidFill>
                <a:srgbClr val="000000"/>
              </a:solidFill>
              <a:latin typeface="Gill Sans"/>
              <a:ea typeface="Gill Sans"/>
              <a:cs typeface="Gill Sans"/>
              <a:sym typeface="Gill Sans"/>
            </a:endParaRPr>
          </a:p>
        </p:txBody>
      </p:sp>
      <p:sp>
        <p:nvSpPr>
          <p:cNvPr id="271" name="Google Shape;271;g84dd23f2bf_0_61"/>
          <p:cNvSpPr txBox="1"/>
          <p:nvPr/>
        </p:nvSpPr>
        <p:spPr>
          <a:xfrm>
            <a:off x="169850" y="5620250"/>
            <a:ext cx="2802600" cy="49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6) une cloche</a:t>
            </a:r>
            <a:endParaRPr sz="1400" b="0" i="0" u="none" strike="noStrike" cap="none">
              <a:solidFill>
                <a:srgbClr val="000000"/>
              </a:solidFill>
              <a:latin typeface="Gill Sans"/>
              <a:ea typeface="Gill Sans"/>
              <a:cs typeface="Gill Sans"/>
              <a:sym typeface="Gill Sans"/>
            </a:endParaRPr>
          </a:p>
        </p:txBody>
      </p:sp>
      <p:sp>
        <p:nvSpPr>
          <p:cNvPr id="272" name="Google Shape;272;g84dd23f2bf_0_61"/>
          <p:cNvSpPr txBox="1"/>
          <p:nvPr/>
        </p:nvSpPr>
        <p:spPr>
          <a:xfrm>
            <a:off x="8408000" y="1343750"/>
            <a:ext cx="3927900" cy="67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“Cavité osseuse qui contient l'encéphale (cerveau, cervelet, tronc cérébral).”</a:t>
            </a:r>
            <a:endParaRPr sz="1400" b="0" i="0" u="none" strike="noStrike" cap="none">
              <a:solidFill>
                <a:srgbClr val="000000"/>
              </a:solidFill>
              <a:latin typeface="Gill Sans"/>
              <a:ea typeface="Gill Sans"/>
              <a:cs typeface="Gill Sans"/>
              <a:sym typeface="Gill Sans"/>
            </a:endParaRPr>
          </a:p>
        </p:txBody>
      </p:sp>
      <p:sp>
        <p:nvSpPr>
          <p:cNvPr id="273" name="Google Shape;273;g84dd23f2bf_0_61"/>
          <p:cNvSpPr txBox="1"/>
          <p:nvPr/>
        </p:nvSpPr>
        <p:spPr>
          <a:xfrm>
            <a:off x="8981225" y="3375925"/>
            <a:ext cx="2675400" cy="125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Gill Sans"/>
              <a:ea typeface="Gill Sans"/>
              <a:cs typeface="Gill Sans"/>
              <a:sym typeface="Gill Sans"/>
            </a:endParaRPr>
          </a:p>
        </p:txBody>
      </p:sp>
      <p:sp>
        <p:nvSpPr>
          <p:cNvPr id="274" name="Google Shape;274;g84dd23f2bf_0_61"/>
          <p:cNvSpPr txBox="1"/>
          <p:nvPr/>
        </p:nvSpPr>
        <p:spPr>
          <a:xfrm>
            <a:off x="8492900" y="5839800"/>
            <a:ext cx="3758100" cy="56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“Longue trace laissée sur une surface ou dans l'espace par quelque chose en mouvement.”</a:t>
            </a:r>
            <a:endParaRPr sz="1400" b="0" i="0" u="none" strike="noStrike" cap="none">
              <a:solidFill>
                <a:srgbClr val="000000"/>
              </a:solidFill>
              <a:latin typeface="Gill Sans"/>
              <a:ea typeface="Gill Sans"/>
              <a:cs typeface="Gill Sans"/>
              <a:sym typeface="Gill Sans"/>
            </a:endParaRPr>
          </a:p>
        </p:txBody>
      </p:sp>
      <p:sp>
        <p:nvSpPr>
          <p:cNvPr id="275" name="Google Shape;275;g84dd23f2bf_0_61"/>
          <p:cNvSpPr/>
          <p:nvPr/>
        </p:nvSpPr>
        <p:spPr>
          <a:xfrm>
            <a:off x="212325" y="105025"/>
            <a:ext cx="4869600" cy="424500"/>
          </a:xfrm>
          <a:prstGeom prst="rect">
            <a:avLst/>
          </a:prstGeom>
          <a:solidFill>
            <a:srgbClr val="C5C0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Gill Sans"/>
                <a:ea typeface="Gill Sans"/>
                <a:cs typeface="Gill Sans"/>
                <a:sym typeface="Gill Sans"/>
              </a:rPr>
              <a:t>Relier les mots aux images puis à leurs définitions.</a:t>
            </a:r>
            <a:endParaRPr sz="1800" b="0" i="0" u="none" strike="noStrike" cap="none">
              <a:solidFill>
                <a:srgbClr val="000000"/>
              </a:solidFill>
              <a:latin typeface="Gill Sans"/>
              <a:ea typeface="Gill Sans"/>
              <a:cs typeface="Gill Sans"/>
              <a:sym typeface="Gill Sans"/>
            </a:endParaRPr>
          </a:p>
        </p:txBody>
      </p:sp>
      <p:pic>
        <p:nvPicPr>
          <p:cNvPr id="276" name="Google Shape;276;g84dd23f2bf_0_61"/>
          <p:cNvPicPr preferRelativeResize="0"/>
          <p:nvPr/>
        </p:nvPicPr>
        <p:blipFill rotWithShape="1">
          <a:blip r:embed="rId5">
            <a:alphaModFix/>
          </a:blip>
          <a:srcRect/>
          <a:stretch/>
        </p:blipFill>
        <p:spPr>
          <a:xfrm>
            <a:off x="4812675" y="1059675"/>
            <a:ext cx="2318100" cy="1622650"/>
          </a:xfrm>
          <a:prstGeom prst="rect">
            <a:avLst/>
          </a:prstGeom>
          <a:noFill/>
          <a:ln>
            <a:noFill/>
          </a:ln>
        </p:spPr>
      </p:pic>
      <p:sp>
        <p:nvSpPr>
          <p:cNvPr id="277" name="Google Shape;277;g84dd23f2bf_0_61"/>
          <p:cNvSpPr txBox="1"/>
          <p:nvPr/>
        </p:nvSpPr>
        <p:spPr>
          <a:xfrm>
            <a:off x="3657250" y="1446350"/>
            <a:ext cx="642300" cy="265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D</a:t>
            </a:r>
            <a:endParaRPr sz="1400" b="0" i="0" u="none" strike="noStrike" cap="none">
              <a:solidFill>
                <a:srgbClr val="000000"/>
              </a:solidFill>
              <a:latin typeface="Gill Sans"/>
              <a:ea typeface="Gill Sans"/>
              <a:cs typeface="Gill Sans"/>
              <a:sym typeface="Gill Sans"/>
            </a:endParaRPr>
          </a:p>
        </p:txBody>
      </p:sp>
      <p:sp>
        <p:nvSpPr>
          <p:cNvPr id="278" name="Google Shape;278;g84dd23f2bf_0_61"/>
          <p:cNvSpPr txBox="1"/>
          <p:nvPr/>
        </p:nvSpPr>
        <p:spPr>
          <a:xfrm>
            <a:off x="3136850" y="3620050"/>
            <a:ext cx="642300" cy="3609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E</a:t>
            </a:r>
            <a:endParaRPr sz="1400" b="0" i="0" u="none" strike="noStrike" cap="none">
              <a:solidFill>
                <a:srgbClr val="000000"/>
              </a:solidFill>
              <a:latin typeface="Gill Sans"/>
              <a:ea typeface="Gill Sans"/>
              <a:cs typeface="Gill Sans"/>
              <a:sym typeface="Gill Sans"/>
            </a:endParaRPr>
          </a:p>
        </p:txBody>
      </p:sp>
      <p:sp>
        <p:nvSpPr>
          <p:cNvPr id="279" name="Google Shape;279;g84dd23f2bf_0_61"/>
          <p:cNvSpPr txBox="1"/>
          <p:nvPr/>
        </p:nvSpPr>
        <p:spPr>
          <a:xfrm>
            <a:off x="3588250" y="5573450"/>
            <a:ext cx="711300" cy="424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F</a:t>
            </a:r>
            <a:endParaRPr sz="1400" b="0" i="0" u="none" strike="noStrike" cap="none">
              <a:solidFill>
                <a:srgbClr val="000000"/>
              </a:solidFill>
              <a:latin typeface="Gill Sans"/>
              <a:ea typeface="Gill Sans"/>
              <a:cs typeface="Gill Sans"/>
              <a:sym typeface="Gill Sans"/>
            </a:endParaRPr>
          </a:p>
        </p:txBody>
      </p:sp>
      <p:sp>
        <p:nvSpPr>
          <p:cNvPr id="280" name="Google Shape;280;g84dd23f2bf_0_61"/>
          <p:cNvSpPr txBox="1"/>
          <p:nvPr/>
        </p:nvSpPr>
        <p:spPr>
          <a:xfrm>
            <a:off x="8079300" y="1446350"/>
            <a:ext cx="1475700" cy="4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IV.</a:t>
            </a:r>
            <a:endParaRPr sz="1400" b="0" i="0" u="none" strike="noStrike" cap="none">
              <a:solidFill>
                <a:srgbClr val="000000"/>
              </a:solidFill>
              <a:latin typeface="Gill Sans"/>
              <a:ea typeface="Gill Sans"/>
              <a:cs typeface="Gill Sans"/>
              <a:sym typeface="Gill Sans"/>
            </a:endParaRPr>
          </a:p>
        </p:txBody>
      </p:sp>
      <p:sp>
        <p:nvSpPr>
          <p:cNvPr id="281" name="Google Shape;281;g84dd23f2bf_0_61"/>
          <p:cNvSpPr txBox="1"/>
          <p:nvPr/>
        </p:nvSpPr>
        <p:spPr>
          <a:xfrm>
            <a:off x="8492900" y="3588250"/>
            <a:ext cx="15180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V.</a:t>
            </a:r>
            <a:endParaRPr sz="1400" b="0" i="0" u="none" strike="noStrike" cap="none">
              <a:solidFill>
                <a:srgbClr val="000000"/>
              </a:solidFill>
              <a:latin typeface="Gill Sans"/>
              <a:ea typeface="Gill Sans"/>
              <a:cs typeface="Gill Sans"/>
              <a:sym typeface="Gill Sans"/>
            </a:endParaRPr>
          </a:p>
        </p:txBody>
      </p:sp>
      <p:sp>
        <p:nvSpPr>
          <p:cNvPr id="282" name="Google Shape;282;g84dd23f2bf_0_61"/>
          <p:cNvSpPr txBox="1"/>
          <p:nvPr/>
        </p:nvSpPr>
        <p:spPr>
          <a:xfrm>
            <a:off x="8163800" y="5981400"/>
            <a:ext cx="12102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VI.</a:t>
            </a:r>
            <a:endParaRPr sz="1400" b="0" i="0" u="none" strike="noStrike" cap="none">
              <a:solidFill>
                <a:srgbClr val="000000"/>
              </a:solidFill>
              <a:latin typeface="Gill Sans"/>
              <a:ea typeface="Gill Sans"/>
              <a:cs typeface="Gill Sans"/>
              <a:sym typeface="Gill Sans"/>
            </a:endParaRPr>
          </a:p>
        </p:txBody>
      </p:sp>
      <p:sp>
        <p:nvSpPr>
          <p:cNvPr id="283" name="Google Shape;283;g84dd23f2bf_0_61"/>
          <p:cNvSpPr txBox="1"/>
          <p:nvPr/>
        </p:nvSpPr>
        <p:spPr>
          <a:xfrm>
            <a:off x="8864450" y="3551050"/>
            <a:ext cx="3327600" cy="84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“Instrument de musique en métal, en forme de coupe renversée, qu'on met en vibration en frappant sa surface extérieure avec un marteau ou sa surface interne avec un battant.”</a:t>
            </a:r>
            <a:endParaRPr sz="1400" b="0" i="0" u="none" strike="noStrike" cap="none">
              <a:solidFill>
                <a:srgbClr val="000000"/>
              </a:solidFill>
              <a:latin typeface="Gill Sans"/>
              <a:ea typeface="Gill Sans"/>
              <a:cs typeface="Gill Sans"/>
              <a:sym typeface="Gill Sans"/>
            </a:endParaRPr>
          </a:p>
        </p:txBody>
      </p:sp>
      <p:sp>
        <p:nvSpPr>
          <p:cNvPr id="284" name="Google Shape;284;g84dd23f2bf_0_61"/>
          <p:cNvSpPr txBox="1"/>
          <p:nvPr/>
        </p:nvSpPr>
        <p:spPr>
          <a:xfrm>
            <a:off x="9995900" y="-88800"/>
            <a:ext cx="27243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fr-FR" sz="800" b="0" i="0" u="none" strike="noStrike" cap="none">
                <a:solidFill>
                  <a:schemeClr val="dk1"/>
                </a:solidFill>
                <a:latin typeface="Gill Sans"/>
                <a:ea typeface="Gill Sans"/>
                <a:cs typeface="Gill Sans"/>
                <a:sym typeface="Gill Sans"/>
              </a:rPr>
              <a:t>(définitions selon le dictionnaire français </a:t>
            </a:r>
            <a:r>
              <a:rPr lang="fr-FR" sz="800" b="0" i="0" u="sng" strike="noStrike" cap="none">
                <a:solidFill>
                  <a:schemeClr val="hlink"/>
                </a:solidFill>
                <a:latin typeface="Gill Sans"/>
                <a:ea typeface="Gill Sans"/>
                <a:cs typeface="Gill Sans"/>
                <a:sym typeface="Gill Sans"/>
                <a:hlinkClick r:id="rId6"/>
              </a:rPr>
              <a:t>Larousse</a:t>
            </a:r>
            <a:r>
              <a:rPr lang="fr-FR" sz="800" b="0" i="0" u="none" strike="noStrike" cap="none">
                <a:solidFill>
                  <a:schemeClr val="dk1"/>
                </a:solidFill>
                <a:latin typeface="Gill Sans"/>
                <a:ea typeface="Gill Sans"/>
                <a:cs typeface="Gill Sans"/>
                <a:sym typeface="Gill Sans"/>
              </a:rPr>
              <a:t>)</a:t>
            </a:r>
            <a:endParaRPr sz="800" b="0" i="0" u="none" strike="noStrike" cap="none">
              <a:solidFill>
                <a:srgbClr val="000000"/>
              </a:solidFill>
              <a:latin typeface="Arial"/>
              <a:ea typeface="Arial"/>
              <a:cs typeface="Arial"/>
              <a:sym typeface="Arial"/>
            </a:endParaRPr>
          </a:p>
        </p:txBody>
      </p:sp>
      <p:cxnSp>
        <p:nvCxnSpPr>
          <p:cNvPr id="285" name="Google Shape;285;g84dd23f2bf_0_61"/>
          <p:cNvCxnSpPr/>
          <p:nvPr/>
        </p:nvCxnSpPr>
        <p:spPr>
          <a:xfrm>
            <a:off x="1361725" y="1578825"/>
            <a:ext cx="1884600" cy="2022900"/>
          </a:xfrm>
          <a:prstGeom prst="straightConnector1">
            <a:avLst/>
          </a:prstGeom>
          <a:noFill/>
          <a:ln w="9525" cap="flat" cmpd="sng">
            <a:solidFill>
              <a:schemeClr val="dk2"/>
            </a:solidFill>
            <a:prstDash val="solid"/>
            <a:round/>
            <a:headEnd type="none" w="sm" len="sm"/>
            <a:tailEnd type="triangle" w="med" len="med"/>
          </a:ln>
        </p:spPr>
      </p:cxnSp>
      <p:cxnSp>
        <p:nvCxnSpPr>
          <p:cNvPr id="286" name="Google Shape;286;g84dd23f2bf_0_61"/>
          <p:cNvCxnSpPr>
            <a:endCxn id="279" idx="1"/>
          </p:cNvCxnSpPr>
          <p:nvPr/>
        </p:nvCxnSpPr>
        <p:spPr>
          <a:xfrm>
            <a:off x="1480150" y="3868100"/>
            <a:ext cx="2108100" cy="1917600"/>
          </a:xfrm>
          <a:prstGeom prst="straightConnector1">
            <a:avLst/>
          </a:prstGeom>
          <a:noFill/>
          <a:ln w="9525" cap="flat" cmpd="sng">
            <a:solidFill>
              <a:schemeClr val="dk2"/>
            </a:solidFill>
            <a:prstDash val="solid"/>
            <a:round/>
            <a:headEnd type="none" w="sm" len="sm"/>
            <a:tailEnd type="triangle" w="med" len="med"/>
          </a:ln>
        </p:spPr>
      </p:cxnSp>
      <p:cxnSp>
        <p:nvCxnSpPr>
          <p:cNvPr id="287" name="Google Shape;287;g84dd23f2bf_0_61"/>
          <p:cNvCxnSpPr>
            <a:stCxn id="271" idx="0"/>
          </p:cNvCxnSpPr>
          <p:nvPr/>
        </p:nvCxnSpPr>
        <p:spPr>
          <a:xfrm rot="10800000" flipH="1">
            <a:off x="1571150" y="1766150"/>
            <a:ext cx="2208000" cy="3854100"/>
          </a:xfrm>
          <a:prstGeom prst="straightConnector1">
            <a:avLst/>
          </a:prstGeom>
          <a:noFill/>
          <a:ln w="9525" cap="flat" cmpd="sng">
            <a:solidFill>
              <a:schemeClr val="dk2"/>
            </a:solidFill>
            <a:prstDash val="solid"/>
            <a:round/>
            <a:headEnd type="none" w="sm" len="sm"/>
            <a:tailEnd type="triangle" w="med" len="med"/>
          </a:ln>
        </p:spPr>
      </p:cxnSp>
      <p:cxnSp>
        <p:nvCxnSpPr>
          <p:cNvPr id="288" name="Google Shape;288;g84dd23f2bf_0_61"/>
          <p:cNvCxnSpPr>
            <a:endCxn id="281" idx="1"/>
          </p:cNvCxnSpPr>
          <p:nvPr/>
        </p:nvCxnSpPr>
        <p:spPr>
          <a:xfrm>
            <a:off x="7130900" y="1870900"/>
            <a:ext cx="1362000" cy="1929600"/>
          </a:xfrm>
          <a:prstGeom prst="straightConnector1">
            <a:avLst/>
          </a:prstGeom>
          <a:noFill/>
          <a:ln w="9525" cap="flat" cmpd="sng">
            <a:solidFill>
              <a:schemeClr val="dk2"/>
            </a:solidFill>
            <a:prstDash val="solid"/>
            <a:round/>
            <a:headEnd type="none" w="sm" len="sm"/>
            <a:tailEnd type="triangle" w="med" len="med"/>
          </a:ln>
        </p:spPr>
      </p:cxnSp>
      <p:cxnSp>
        <p:nvCxnSpPr>
          <p:cNvPr id="289" name="Google Shape;289;g84dd23f2bf_0_61"/>
          <p:cNvCxnSpPr>
            <a:stCxn id="267" idx="3"/>
          </p:cNvCxnSpPr>
          <p:nvPr/>
        </p:nvCxnSpPr>
        <p:spPr>
          <a:xfrm>
            <a:off x="7482375" y="3866813"/>
            <a:ext cx="984000" cy="1965000"/>
          </a:xfrm>
          <a:prstGeom prst="straightConnector1">
            <a:avLst/>
          </a:prstGeom>
          <a:noFill/>
          <a:ln w="9525" cap="flat" cmpd="sng">
            <a:solidFill>
              <a:schemeClr val="dk2"/>
            </a:solidFill>
            <a:prstDash val="solid"/>
            <a:round/>
            <a:headEnd type="none" w="sm" len="sm"/>
            <a:tailEnd type="triangle" w="med" len="med"/>
          </a:ln>
        </p:spPr>
      </p:cxnSp>
      <p:cxnSp>
        <p:nvCxnSpPr>
          <p:cNvPr id="290" name="Google Shape;290;g84dd23f2bf_0_61"/>
          <p:cNvCxnSpPr>
            <a:endCxn id="280" idx="1"/>
          </p:cNvCxnSpPr>
          <p:nvPr/>
        </p:nvCxnSpPr>
        <p:spPr>
          <a:xfrm rot="10800000" flipH="1">
            <a:off x="7489500" y="1664000"/>
            <a:ext cx="589800" cy="45525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g801513d6b8_0_16"/>
          <p:cNvPicPr preferRelativeResize="0"/>
          <p:nvPr/>
        </p:nvPicPr>
        <p:blipFill rotWithShape="1">
          <a:blip r:embed="rId3">
            <a:alphaModFix/>
          </a:blip>
          <a:srcRect/>
          <a:stretch/>
        </p:blipFill>
        <p:spPr>
          <a:xfrm>
            <a:off x="5017613" y="752313"/>
            <a:ext cx="2318100" cy="1545400"/>
          </a:xfrm>
          <a:prstGeom prst="rect">
            <a:avLst/>
          </a:prstGeom>
          <a:noFill/>
          <a:ln>
            <a:noFill/>
          </a:ln>
        </p:spPr>
      </p:pic>
      <p:pic>
        <p:nvPicPr>
          <p:cNvPr id="296" name="Google Shape;296;g801513d6b8_0_16"/>
          <p:cNvPicPr preferRelativeResize="0"/>
          <p:nvPr/>
        </p:nvPicPr>
        <p:blipFill rotWithShape="1">
          <a:blip r:embed="rId4">
            <a:alphaModFix/>
          </a:blip>
          <a:srcRect/>
          <a:stretch/>
        </p:blipFill>
        <p:spPr>
          <a:xfrm>
            <a:off x="5188325" y="2520512"/>
            <a:ext cx="1815350" cy="2494800"/>
          </a:xfrm>
          <a:prstGeom prst="rect">
            <a:avLst/>
          </a:prstGeom>
          <a:noFill/>
          <a:ln>
            <a:noFill/>
          </a:ln>
        </p:spPr>
      </p:pic>
      <p:pic>
        <p:nvPicPr>
          <p:cNvPr id="297" name="Google Shape;297;g801513d6b8_0_16"/>
          <p:cNvPicPr preferRelativeResize="0"/>
          <p:nvPr/>
        </p:nvPicPr>
        <p:blipFill rotWithShape="1">
          <a:blip r:embed="rId5">
            <a:alphaModFix/>
          </a:blip>
          <a:srcRect/>
          <a:stretch/>
        </p:blipFill>
        <p:spPr>
          <a:xfrm>
            <a:off x="5017625" y="5238075"/>
            <a:ext cx="2318100" cy="1536475"/>
          </a:xfrm>
          <a:prstGeom prst="rect">
            <a:avLst/>
          </a:prstGeom>
          <a:noFill/>
          <a:ln>
            <a:noFill/>
          </a:ln>
        </p:spPr>
      </p:pic>
      <p:sp>
        <p:nvSpPr>
          <p:cNvPr id="298" name="Google Shape;298;g801513d6b8_0_16"/>
          <p:cNvSpPr txBox="1"/>
          <p:nvPr/>
        </p:nvSpPr>
        <p:spPr>
          <a:xfrm>
            <a:off x="0" y="1300625"/>
            <a:ext cx="2781300" cy="44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7) une chauve-souris</a:t>
            </a:r>
            <a:endParaRPr sz="1400" b="0" i="0" u="none" strike="noStrike" cap="none">
              <a:solidFill>
                <a:srgbClr val="000000"/>
              </a:solidFill>
              <a:latin typeface="Gill Sans"/>
              <a:ea typeface="Gill Sans"/>
              <a:cs typeface="Gill Sans"/>
              <a:sym typeface="Gill Sans"/>
            </a:endParaRPr>
          </a:p>
        </p:txBody>
      </p:sp>
      <p:sp>
        <p:nvSpPr>
          <p:cNvPr id="299" name="Google Shape;299;g801513d6b8_0_16"/>
          <p:cNvSpPr txBox="1"/>
          <p:nvPr/>
        </p:nvSpPr>
        <p:spPr>
          <a:xfrm>
            <a:off x="0" y="3528725"/>
            <a:ext cx="2133900" cy="65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8) un couvercle</a:t>
            </a:r>
            <a:endParaRPr sz="1400" b="0" i="0" u="none" strike="noStrike" cap="none">
              <a:solidFill>
                <a:srgbClr val="000000"/>
              </a:solidFill>
              <a:latin typeface="Gill Sans"/>
              <a:ea typeface="Gill Sans"/>
              <a:cs typeface="Gill Sans"/>
              <a:sym typeface="Gill Sans"/>
            </a:endParaRPr>
          </a:p>
        </p:txBody>
      </p:sp>
      <p:sp>
        <p:nvSpPr>
          <p:cNvPr id="300" name="Google Shape;300;g801513d6b8_0_16"/>
          <p:cNvSpPr txBox="1"/>
          <p:nvPr/>
        </p:nvSpPr>
        <p:spPr>
          <a:xfrm>
            <a:off x="0" y="5966225"/>
            <a:ext cx="2781300" cy="27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9) un filet</a:t>
            </a:r>
            <a:endParaRPr sz="1400" b="0" i="0" u="none" strike="noStrike" cap="none">
              <a:solidFill>
                <a:srgbClr val="000000"/>
              </a:solidFill>
              <a:latin typeface="Gill Sans"/>
              <a:ea typeface="Gill Sans"/>
              <a:cs typeface="Gill Sans"/>
              <a:sym typeface="Gill Sans"/>
            </a:endParaRPr>
          </a:p>
        </p:txBody>
      </p:sp>
      <p:sp>
        <p:nvSpPr>
          <p:cNvPr id="301" name="Google Shape;301;g801513d6b8_0_16"/>
          <p:cNvSpPr txBox="1"/>
          <p:nvPr/>
        </p:nvSpPr>
        <p:spPr>
          <a:xfrm>
            <a:off x="7898275" y="5658425"/>
            <a:ext cx="4331400" cy="89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“Mammifère volant, généralement insectivore et nocturne, caractérisé par l'énorme développement de quatre doigts des membres antérieurs et par la membrane battante, fonctionnant comme une aile, tendue entre ces quatre doigts, les flancs et parfois la queue.”</a:t>
            </a:r>
            <a:endParaRPr sz="1150" b="0" i="0" u="none" strike="noStrike" cap="none">
              <a:solidFill>
                <a:srgbClr val="000000"/>
              </a:solidFill>
              <a:latin typeface="Gill Sans"/>
              <a:ea typeface="Gill Sans"/>
              <a:cs typeface="Gill Sans"/>
              <a:sym typeface="Gill Sans"/>
            </a:endParaRPr>
          </a:p>
        </p:txBody>
      </p:sp>
      <p:sp>
        <p:nvSpPr>
          <p:cNvPr id="302" name="Google Shape;302;g801513d6b8_0_16"/>
          <p:cNvSpPr txBox="1"/>
          <p:nvPr/>
        </p:nvSpPr>
        <p:spPr>
          <a:xfrm>
            <a:off x="8280550" y="3493475"/>
            <a:ext cx="3911400" cy="35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“Soie mise en plusieurs brins.”</a:t>
            </a:r>
            <a:endParaRPr sz="1400" b="0" i="0" u="none" strike="noStrike" cap="none">
              <a:solidFill>
                <a:srgbClr val="000000"/>
              </a:solidFill>
              <a:latin typeface="Gill Sans"/>
              <a:ea typeface="Gill Sans"/>
              <a:cs typeface="Gill Sans"/>
              <a:sym typeface="Gill Sans"/>
            </a:endParaRPr>
          </a:p>
        </p:txBody>
      </p:sp>
      <p:sp>
        <p:nvSpPr>
          <p:cNvPr id="303" name="Google Shape;303;g801513d6b8_0_16"/>
          <p:cNvSpPr txBox="1"/>
          <p:nvPr/>
        </p:nvSpPr>
        <p:spPr>
          <a:xfrm>
            <a:off x="8341300" y="1349825"/>
            <a:ext cx="3789900" cy="65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“Pièce mobile qui sert à couvrir une ouverture quelconque, l'orifice d'un objet creux afin de le fermer.”</a:t>
            </a:r>
            <a:endParaRPr sz="1400" b="0" i="0" u="none" strike="noStrike" cap="none">
              <a:solidFill>
                <a:srgbClr val="000000"/>
              </a:solidFill>
              <a:latin typeface="Gill Sans"/>
              <a:ea typeface="Gill Sans"/>
              <a:cs typeface="Gill Sans"/>
              <a:sym typeface="Gill Sans"/>
            </a:endParaRPr>
          </a:p>
        </p:txBody>
      </p:sp>
      <p:sp>
        <p:nvSpPr>
          <p:cNvPr id="304" name="Google Shape;304;g801513d6b8_0_16"/>
          <p:cNvSpPr/>
          <p:nvPr/>
        </p:nvSpPr>
        <p:spPr>
          <a:xfrm>
            <a:off x="212325" y="105025"/>
            <a:ext cx="4869600" cy="424500"/>
          </a:xfrm>
          <a:prstGeom prst="rect">
            <a:avLst/>
          </a:prstGeom>
          <a:solidFill>
            <a:srgbClr val="C5C0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Gill Sans"/>
                <a:ea typeface="Gill Sans"/>
                <a:cs typeface="Gill Sans"/>
                <a:sym typeface="Gill Sans"/>
              </a:rPr>
              <a:t>Relier les mots aux images puis à leurs définitions.</a:t>
            </a:r>
            <a:endParaRPr sz="1800" b="0" i="0" u="none" strike="noStrike" cap="none">
              <a:solidFill>
                <a:srgbClr val="000000"/>
              </a:solidFill>
              <a:latin typeface="Gill Sans"/>
              <a:ea typeface="Gill Sans"/>
              <a:cs typeface="Gill Sans"/>
              <a:sym typeface="Gill Sans"/>
            </a:endParaRPr>
          </a:p>
        </p:txBody>
      </p:sp>
      <p:sp>
        <p:nvSpPr>
          <p:cNvPr id="305" name="Google Shape;305;g801513d6b8_0_16"/>
          <p:cNvSpPr txBox="1"/>
          <p:nvPr/>
        </p:nvSpPr>
        <p:spPr>
          <a:xfrm>
            <a:off x="4055350" y="1349825"/>
            <a:ext cx="679500" cy="3504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G</a:t>
            </a:r>
            <a:endParaRPr sz="1400" b="0" i="0" u="none" strike="noStrike" cap="none">
              <a:solidFill>
                <a:srgbClr val="000000"/>
              </a:solidFill>
              <a:latin typeface="Gill Sans"/>
              <a:ea typeface="Gill Sans"/>
              <a:cs typeface="Gill Sans"/>
              <a:sym typeface="Gill Sans"/>
            </a:endParaRPr>
          </a:p>
        </p:txBody>
      </p:sp>
      <p:sp>
        <p:nvSpPr>
          <p:cNvPr id="306" name="Google Shape;306;g801513d6b8_0_16"/>
          <p:cNvSpPr txBox="1"/>
          <p:nvPr/>
        </p:nvSpPr>
        <p:spPr>
          <a:xfrm>
            <a:off x="4140300" y="3535150"/>
            <a:ext cx="530700" cy="3504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H</a:t>
            </a:r>
            <a:endParaRPr sz="1400" b="0" i="0" u="none" strike="noStrike" cap="none">
              <a:solidFill>
                <a:srgbClr val="000000"/>
              </a:solidFill>
              <a:latin typeface="Gill Sans"/>
              <a:ea typeface="Gill Sans"/>
              <a:cs typeface="Gill Sans"/>
              <a:sym typeface="Gill Sans"/>
            </a:endParaRPr>
          </a:p>
        </p:txBody>
      </p:sp>
      <p:sp>
        <p:nvSpPr>
          <p:cNvPr id="307" name="Google Shape;307;g801513d6b8_0_16"/>
          <p:cNvSpPr txBox="1"/>
          <p:nvPr/>
        </p:nvSpPr>
        <p:spPr>
          <a:xfrm>
            <a:off x="4108400" y="5849525"/>
            <a:ext cx="456600" cy="3927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I</a:t>
            </a:r>
            <a:endParaRPr sz="1400" b="0" i="0" u="none" strike="noStrike" cap="none">
              <a:solidFill>
                <a:srgbClr val="000000"/>
              </a:solidFill>
              <a:latin typeface="Gill Sans"/>
              <a:ea typeface="Gill Sans"/>
              <a:cs typeface="Gill Sans"/>
              <a:sym typeface="Gill Sans"/>
            </a:endParaRPr>
          </a:p>
        </p:txBody>
      </p:sp>
      <p:sp>
        <p:nvSpPr>
          <p:cNvPr id="308" name="Google Shape;308;g801513d6b8_0_16"/>
          <p:cNvSpPr txBox="1"/>
          <p:nvPr/>
        </p:nvSpPr>
        <p:spPr>
          <a:xfrm>
            <a:off x="7898275" y="1349825"/>
            <a:ext cx="4566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VII.</a:t>
            </a:r>
            <a:endParaRPr sz="1400" b="0" i="0" u="none" strike="noStrike" cap="none">
              <a:solidFill>
                <a:srgbClr val="000000"/>
              </a:solidFill>
              <a:latin typeface="Gill Sans"/>
              <a:ea typeface="Gill Sans"/>
              <a:cs typeface="Gill Sans"/>
              <a:sym typeface="Gill Sans"/>
            </a:endParaRPr>
          </a:p>
        </p:txBody>
      </p:sp>
      <p:sp>
        <p:nvSpPr>
          <p:cNvPr id="309" name="Google Shape;309;g801513d6b8_0_16"/>
          <p:cNvSpPr txBox="1"/>
          <p:nvPr/>
        </p:nvSpPr>
        <p:spPr>
          <a:xfrm>
            <a:off x="7786825" y="3493476"/>
            <a:ext cx="679500" cy="35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VIII.</a:t>
            </a:r>
            <a:endParaRPr sz="1400" b="0" i="0" u="none" strike="noStrike" cap="none">
              <a:solidFill>
                <a:srgbClr val="000000"/>
              </a:solidFill>
              <a:latin typeface="Gill Sans"/>
              <a:ea typeface="Gill Sans"/>
              <a:cs typeface="Gill Sans"/>
              <a:sym typeface="Gill Sans"/>
            </a:endParaRPr>
          </a:p>
        </p:txBody>
      </p:sp>
      <p:sp>
        <p:nvSpPr>
          <p:cNvPr id="310" name="Google Shape;310;g801513d6b8_0_16"/>
          <p:cNvSpPr txBox="1"/>
          <p:nvPr/>
        </p:nvSpPr>
        <p:spPr>
          <a:xfrm>
            <a:off x="7532125" y="5966213"/>
            <a:ext cx="934200" cy="27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IX.</a:t>
            </a:r>
            <a:endParaRPr sz="1400" b="0" i="0" u="none" strike="noStrike" cap="none">
              <a:solidFill>
                <a:srgbClr val="000000"/>
              </a:solidFill>
              <a:latin typeface="Gill Sans"/>
              <a:ea typeface="Gill Sans"/>
              <a:cs typeface="Gill Sans"/>
              <a:sym typeface="Gill Sans"/>
            </a:endParaRPr>
          </a:p>
        </p:txBody>
      </p:sp>
      <p:sp>
        <p:nvSpPr>
          <p:cNvPr id="311" name="Google Shape;311;g801513d6b8_0_16"/>
          <p:cNvSpPr txBox="1"/>
          <p:nvPr/>
        </p:nvSpPr>
        <p:spPr>
          <a:xfrm>
            <a:off x="9995900" y="-88800"/>
            <a:ext cx="27243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fr-FR" sz="800" b="0" i="0" u="none" strike="noStrike" cap="none">
                <a:solidFill>
                  <a:schemeClr val="dk1"/>
                </a:solidFill>
                <a:latin typeface="Gill Sans"/>
                <a:ea typeface="Gill Sans"/>
                <a:cs typeface="Gill Sans"/>
                <a:sym typeface="Gill Sans"/>
              </a:rPr>
              <a:t>(définitions selon le dictionnaire français </a:t>
            </a:r>
            <a:r>
              <a:rPr lang="fr-FR" sz="800" b="0" i="0" u="sng" strike="noStrike" cap="none">
                <a:solidFill>
                  <a:schemeClr val="hlink"/>
                </a:solidFill>
                <a:latin typeface="Gill Sans"/>
                <a:ea typeface="Gill Sans"/>
                <a:cs typeface="Gill Sans"/>
                <a:sym typeface="Gill Sans"/>
                <a:hlinkClick r:id="rId6"/>
              </a:rPr>
              <a:t>Larousse</a:t>
            </a:r>
            <a:r>
              <a:rPr lang="fr-FR" sz="800" b="0" i="0" u="none" strike="noStrike" cap="none">
                <a:solidFill>
                  <a:schemeClr val="dk1"/>
                </a:solidFill>
                <a:latin typeface="Gill Sans"/>
                <a:ea typeface="Gill Sans"/>
                <a:cs typeface="Gill Sans"/>
                <a:sym typeface="Gill Sans"/>
              </a:rPr>
              <a:t>)</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g84dd23f2bf_0_89"/>
          <p:cNvPicPr preferRelativeResize="0"/>
          <p:nvPr/>
        </p:nvPicPr>
        <p:blipFill rotWithShape="1">
          <a:blip r:embed="rId3">
            <a:alphaModFix/>
          </a:blip>
          <a:srcRect/>
          <a:stretch/>
        </p:blipFill>
        <p:spPr>
          <a:xfrm>
            <a:off x="5017613" y="752313"/>
            <a:ext cx="2318100" cy="1545400"/>
          </a:xfrm>
          <a:prstGeom prst="rect">
            <a:avLst/>
          </a:prstGeom>
          <a:noFill/>
          <a:ln>
            <a:noFill/>
          </a:ln>
        </p:spPr>
      </p:pic>
      <p:pic>
        <p:nvPicPr>
          <p:cNvPr id="317" name="Google Shape;317;g84dd23f2bf_0_89"/>
          <p:cNvPicPr preferRelativeResize="0"/>
          <p:nvPr/>
        </p:nvPicPr>
        <p:blipFill rotWithShape="1">
          <a:blip r:embed="rId4">
            <a:alphaModFix/>
          </a:blip>
          <a:srcRect/>
          <a:stretch/>
        </p:blipFill>
        <p:spPr>
          <a:xfrm>
            <a:off x="5188325" y="2520512"/>
            <a:ext cx="1815350" cy="2494800"/>
          </a:xfrm>
          <a:prstGeom prst="rect">
            <a:avLst/>
          </a:prstGeom>
          <a:noFill/>
          <a:ln>
            <a:noFill/>
          </a:ln>
        </p:spPr>
      </p:pic>
      <p:pic>
        <p:nvPicPr>
          <p:cNvPr id="318" name="Google Shape;318;g84dd23f2bf_0_89"/>
          <p:cNvPicPr preferRelativeResize="0"/>
          <p:nvPr/>
        </p:nvPicPr>
        <p:blipFill rotWithShape="1">
          <a:blip r:embed="rId5">
            <a:alphaModFix/>
          </a:blip>
          <a:srcRect/>
          <a:stretch/>
        </p:blipFill>
        <p:spPr>
          <a:xfrm>
            <a:off x="5017625" y="5238075"/>
            <a:ext cx="2318100" cy="1536475"/>
          </a:xfrm>
          <a:prstGeom prst="rect">
            <a:avLst/>
          </a:prstGeom>
          <a:noFill/>
          <a:ln>
            <a:noFill/>
          </a:ln>
        </p:spPr>
      </p:pic>
      <p:sp>
        <p:nvSpPr>
          <p:cNvPr id="319" name="Google Shape;319;g84dd23f2bf_0_89"/>
          <p:cNvSpPr txBox="1"/>
          <p:nvPr/>
        </p:nvSpPr>
        <p:spPr>
          <a:xfrm>
            <a:off x="0" y="1300625"/>
            <a:ext cx="2781300" cy="44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7) une chauve-souris</a:t>
            </a:r>
            <a:endParaRPr sz="1400" b="0" i="0" u="none" strike="noStrike" cap="none">
              <a:solidFill>
                <a:srgbClr val="000000"/>
              </a:solidFill>
              <a:latin typeface="Gill Sans"/>
              <a:ea typeface="Gill Sans"/>
              <a:cs typeface="Gill Sans"/>
              <a:sym typeface="Gill Sans"/>
            </a:endParaRPr>
          </a:p>
        </p:txBody>
      </p:sp>
      <p:sp>
        <p:nvSpPr>
          <p:cNvPr id="320" name="Google Shape;320;g84dd23f2bf_0_89"/>
          <p:cNvSpPr txBox="1"/>
          <p:nvPr/>
        </p:nvSpPr>
        <p:spPr>
          <a:xfrm>
            <a:off x="0" y="3528725"/>
            <a:ext cx="2133900" cy="65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8) un couvercle</a:t>
            </a:r>
            <a:endParaRPr sz="1400" b="0" i="0" u="none" strike="noStrike" cap="none">
              <a:solidFill>
                <a:srgbClr val="000000"/>
              </a:solidFill>
              <a:latin typeface="Gill Sans"/>
              <a:ea typeface="Gill Sans"/>
              <a:cs typeface="Gill Sans"/>
              <a:sym typeface="Gill Sans"/>
            </a:endParaRPr>
          </a:p>
        </p:txBody>
      </p:sp>
      <p:sp>
        <p:nvSpPr>
          <p:cNvPr id="321" name="Google Shape;321;g84dd23f2bf_0_89"/>
          <p:cNvSpPr txBox="1"/>
          <p:nvPr/>
        </p:nvSpPr>
        <p:spPr>
          <a:xfrm>
            <a:off x="0" y="5966225"/>
            <a:ext cx="2781300" cy="27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9) un filet</a:t>
            </a:r>
            <a:endParaRPr sz="1400" b="0" i="0" u="none" strike="noStrike" cap="none">
              <a:solidFill>
                <a:srgbClr val="000000"/>
              </a:solidFill>
              <a:latin typeface="Gill Sans"/>
              <a:ea typeface="Gill Sans"/>
              <a:cs typeface="Gill Sans"/>
              <a:sym typeface="Gill Sans"/>
            </a:endParaRPr>
          </a:p>
        </p:txBody>
      </p:sp>
      <p:sp>
        <p:nvSpPr>
          <p:cNvPr id="322" name="Google Shape;322;g84dd23f2bf_0_89"/>
          <p:cNvSpPr txBox="1"/>
          <p:nvPr/>
        </p:nvSpPr>
        <p:spPr>
          <a:xfrm>
            <a:off x="7898275" y="5658425"/>
            <a:ext cx="4331400" cy="89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“Mammifère volant, généralement insectivore et nocturne, caractérisé par l'énorme développement de quatre doigts des membres antérieurs et par la membrane battante, fonctionnant comme une aile, tendue entre ces quatre doigts, les flancs et parfois la queue.”</a:t>
            </a:r>
            <a:endParaRPr sz="1150" b="0" i="0" u="none" strike="noStrike" cap="none">
              <a:solidFill>
                <a:srgbClr val="000000"/>
              </a:solidFill>
              <a:latin typeface="Gill Sans"/>
              <a:ea typeface="Gill Sans"/>
              <a:cs typeface="Gill Sans"/>
              <a:sym typeface="Gill Sans"/>
            </a:endParaRPr>
          </a:p>
        </p:txBody>
      </p:sp>
      <p:sp>
        <p:nvSpPr>
          <p:cNvPr id="323" name="Google Shape;323;g84dd23f2bf_0_89"/>
          <p:cNvSpPr txBox="1"/>
          <p:nvPr/>
        </p:nvSpPr>
        <p:spPr>
          <a:xfrm>
            <a:off x="8280550" y="3493475"/>
            <a:ext cx="3911400" cy="35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“Soie mise en plusieurs brins.”</a:t>
            </a:r>
            <a:endParaRPr sz="1400" b="0" i="0" u="none" strike="noStrike" cap="none">
              <a:solidFill>
                <a:srgbClr val="000000"/>
              </a:solidFill>
              <a:latin typeface="Gill Sans"/>
              <a:ea typeface="Gill Sans"/>
              <a:cs typeface="Gill Sans"/>
              <a:sym typeface="Gill Sans"/>
            </a:endParaRPr>
          </a:p>
        </p:txBody>
      </p:sp>
      <p:sp>
        <p:nvSpPr>
          <p:cNvPr id="324" name="Google Shape;324;g84dd23f2bf_0_89"/>
          <p:cNvSpPr txBox="1"/>
          <p:nvPr/>
        </p:nvSpPr>
        <p:spPr>
          <a:xfrm>
            <a:off x="8341300" y="1349825"/>
            <a:ext cx="3789900" cy="65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“Pièce mobile qui sert à couvrir une ouverture quelconque, l'orifice d'un objet creux afin de le fermer.”</a:t>
            </a:r>
            <a:endParaRPr sz="1400" b="0" i="0" u="none" strike="noStrike" cap="none">
              <a:solidFill>
                <a:srgbClr val="000000"/>
              </a:solidFill>
              <a:latin typeface="Gill Sans"/>
              <a:ea typeface="Gill Sans"/>
              <a:cs typeface="Gill Sans"/>
              <a:sym typeface="Gill Sans"/>
            </a:endParaRPr>
          </a:p>
        </p:txBody>
      </p:sp>
      <p:sp>
        <p:nvSpPr>
          <p:cNvPr id="325" name="Google Shape;325;g84dd23f2bf_0_89"/>
          <p:cNvSpPr/>
          <p:nvPr/>
        </p:nvSpPr>
        <p:spPr>
          <a:xfrm>
            <a:off x="212325" y="105025"/>
            <a:ext cx="4869600" cy="424500"/>
          </a:xfrm>
          <a:prstGeom prst="rect">
            <a:avLst/>
          </a:prstGeom>
          <a:solidFill>
            <a:srgbClr val="C5C0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Gill Sans"/>
                <a:ea typeface="Gill Sans"/>
                <a:cs typeface="Gill Sans"/>
                <a:sym typeface="Gill Sans"/>
              </a:rPr>
              <a:t>Relier les mots aux images puis à leurs définitions.</a:t>
            </a:r>
            <a:endParaRPr sz="1800" b="0" i="0" u="none" strike="noStrike" cap="none">
              <a:solidFill>
                <a:srgbClr val="000000"/>
              </a:solidFill>
              <a:latin typeface="Gill Sans"/>
              <a:ea typeface="Gill Sans"/>
              <a:cs typeface="Gill Sans"/>
              <a:sym typeface="Gill Sans"/>
            </a:endParaRPr>
          </a:p>
        </p:txBody>
      </p:sp>
      <p:sp>
        <p:nvSpPr>
          <p:cNvPr id="326" name="Google Shape;326;g84dd23f2bf_0_89"/>
          <p:cNvSpPr txBox="1"/>
          <p:nvPr/>
        </p:nvSpPr>
        <p:spPr>
          <a:xfrm>
            <a:off x="4055350" y="1349825"/>
            <a:ext cx="679500" cy="3504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G</a:t>
            </a:r>
            <a:endParaRPr sz="1400" b="0" i="0" u="none" strike="noStrike" cap="none">
              <a:solidFill>
                <a:srgbClr val="000000"/>
              </a:solidFill>
              <a:latin typeface="Gill Sans"/>
              <a:ea typeface="Gill Sans"/>
              <a:cs typeface="Gill Sans"/>
              <a:sym typeface="Gill Sans"/>
            </a:endParaRPr>
          </a:p>
        </p:txBody>
      </p:sp>
      <p:sp>
        <p:nvSpPr>
          <p:cNvPr id="327" name="Google Shape;327;g84dd23f2bf_0_89"/>
          <p:cNvSpPr txBox="1"/>
          <p:nvPr/>
        </p:nvSpPr>
        <p:spPr>
          <a:xfrm>
            <a:off x="4140300" y="3535150"/>
            <a:ext cx="530700" cy="3504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H</a:t>
            </a:r>
            <a:endParaRPr sz="1400" b="0" i="0" u="none" strike="noStrike" cap="none">
              <a:solidFill>
                <a:srgbClr val="000000"/>
              </a:solidFill>
              <a:latin typeface="Gill Sans"/>
              <a:ea typeface="Gill Sans"/>
              <a:cs typeface="Gill Sans"/>
              <a:sym typeface="Gill Sans"/>
            </a:endParaRPr>
          </a:p>
        </p:txBody>
      </p:sp>
      <p:sp>
        <p:nvSpPr>
          <p:cNvPr id="328" name="Google Shape;328;g84dd23f2bf_0_89"/>
          <p:cNvSpPr txBox="1"/>
          <p:nvPr/>
        </p:nvSpPr>
        <p:spPr>
          <a:xfrm>
            <a:off x="4108400" y="5849525"/>
            <a:ext cx="456600" cy="3927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I</a:t>
            </a:r>
            <a:endParaRPr sz="1400" b="0" i="0" u="none" strike="noStrike" cap="none">
              <a:solidFill>
                <a:srgbClr val="000000"/>
              </a:solidFill>
              <a:latin typeface="Gill Sans"/>
              <a:ea typeface="Gill Sans"/>
              <a:cs typeface="Gill Sans"/>
              <a:sym typeface="Gill Sans"/>
            </a:endParaRPr>
          </a:p>
        </p:txBody>
      </p:sp>
      <p:sp>
        <p:nvSpPr>
          <p:cNvPr id="329" name="Google Shape;329;g84dd23f2bf_0_89"/>
          <p:cNvSpPr txBox="1"/>
          <p:nvPr/>
        </p:nvSpPr>
        <p:spPr>
          <a:xfrm>
            <a:off x="7898275" y="1349825"/>
            <a:ext cx="4566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VII.</a:t>
            </a:r>
            <a:endParaRPr sz="1400" b="0" i="0" u="none" strike="noStrike" cap="none">
              <a:solidFill>
                <a:srgbClr val="000000"/>
              </a:solidFill>
              <a:latin typeface="Gill Sans"/>
              <a:ea typeface="Gill Sans"/>
              <a:cs typeface="Gill Sans"/>
              <a:sym typeface="Gill Sans"/>
            </a:endParaRPr>
          </a:p>
        </p:txBody>
      </p:sp>
      <p:sp>
        <p:nvSpPr>
          <p:cNvPr id="330" name="Google Shape;330;g84dd23f2bf_0_89"/>
          <p:cNvSpPr txBox="1"/>
          <p:nvPr/>
        </p:nvSpPr>
        <p:spPr>
          <a:xfrm>
            <a:off x="7786825" y="3493476"/>
            <a:ext cx="679500" cy="35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VIII.</a:t>
            </a:r>
            <a:endParaRPr sz="1400" b="0" i="0" u="none" strike="noStrike" cap="none">
              <a:solidFill>
                <a:srgbClr val="000000"/>
              </a:solidFill>
              <a:latin typeface="Gill Sans"/>
              <a:ea typeface="Gill Sans"/>
              <a:cs typeface="Gill Sans"/>
              <a:sym typeface="Gill Sans"/>
            </a:endParaRPr>
          </a:p>
        </p:txBody>
      </p:sp>
      <p:sp>
        <p:nvSpPr>
          <p:cNvPr id="331" name="Google Shape;331;g84dd23f2bf_0_89"/>
          <p:cNvSpPr txBox="1"/>
          <p:nvPr/>
        </p:nvSpPr>
        <p:spPr>
          <a:xfrm>
            <a:off x="7532125" y="5966213"/>
            <a:ext cx="934200" cy="27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IX.</a:t>
            </a:r>
            <a:endParaRPr sz="1400" b="0" i="0" u="none" strike="noStrike" cap="none">
              <a:solidFill>
                <a:srgbClr val="000000"/>
              </a:solidFill>
              <a:latin typeface="Gill Sans"/>
              <a:ea typeface="Gill Sans"/>
              <a:cs typeface="Gill Sans"/>
              <a:sym typeface="Gill Sans"/>
            </a:endParaRPr>
          </a:p>
        </p:txBody>
      </p:sp>
      <p:sp>
        <p:nvSpPr>
          <p:cNvPr id="332" name="Google Shape;332;g84dd23f2bf_0_89"/>
          <p:cNvSpPr txBox="1"/>
          <p:nvPr/>
        </p:nvSpPr>
        <p:spPr>
          <a:xfrm>
            <a:off x="9995900" y="-88800"/>
            <a:ext cx="27243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fr-FR" sz="800" b="0" i="0" u="none" strike="noStrike" cap="none">
                <a:solidFill>
                  <a:schemeClr val="dk1"/>
                </a:solidFill>
                <a:latin typeface="Gill Sans"/>
                <a:ea typeface="Gill Sans"/>
                <a:cs typeface="Gill Sans"/>
                <a:sym typeface="Gill Sans"/>
              </a:rPr>
              <a:t>(définitions selon le dictionnaire français </a:t>
            </a:r>
            <a:r>
              <a:rPr lang="fr-FR" sz="800" b="0" i="0" u="sng" strike="noStrike" cap="none">
                <a:solidFill>
                  <a:schemeClr val="hlink"/>
                </a:solidFill>
                <a:latin typeface="Gill Sans"/>
                <a:ea typeface="Gill Sans"/>
                <a:cs typeface="Gill Sans"/>
                <a:sym typeface="Gill Sans"/>
                <a:hlinkClick r:id="rId6"/>
              </a:rPr>
              <a:t>Larousse</a:t>
            </a:r>
            <a:r>
              <a:rPr lang="fr-FR" sz="800" b="0" i="0" u="none" strike="noStrike" cap="none">
                <a:solidFill>
                  <a:schemeClr val="dk1"/>
                </a:solidFill>
                <a:latin typeface="Gill Sans"/>
                <a:ea typeface="Gill Sans"/>
                <a:cs typeface="Gill Sans"/>
                <a:sym typeface="Gill Sans"/>
              </a:rPr>
              <a:t>)</a:t>
            </a:r>
            <a:endParaRPr sz="800" b="0" i="0" u="none" strike="noStrike" cap="none">
              <a:solidFill>
                <a:srgbClr val="000000"/>
              </a:solidFill>
              <a:latin typeface="Arial"/>
              <a:ea typeface="Arial"/>
              <a:cs typeface="Arial"/>
              <a:sym typeface="Arial"/>
            </a:endParaRPr>
          </a:p>
        </p:txBody>
      </p:sp>
      <p:cxnSp>
        <p:nvCxnSpPr>
          <p:cNvPr id="333" name="Google Shape;333;g84dd23f2bf_0_89"/>
          <p:cNvCxnSpPr>
            <a:endCxn id="327" idx="1"/>
          </p:cNvCxnSpPr>
          <p:nvPr/>
        </p:nvCxnSpPr>
        <p:spPr>
          <a:xfrm>
            <a:off x="1904400" y="1618150"/>
            <a:ext cx="2235900" cy="2092200"/>
          </a:xfrm>
          <a:prstGeom prst="straightConnector1">
            <a:avLst/>
          </a:prstGeom>
          <a:noFill/>
          <a:ln w="9525" cap="flat" cmpd="sng">
            <a:solidFill>
              <a:schemeClr val="dk2"/>
            </a:solidFill>
            <a:prstDash val="solid"/>
            <a:round/>
            <a:headEnd type="none" w="sm" len="sm"/>
            <a:tailEnd type="triangle" w="med" len="med"/>
          </a:ln>
        </p:spPr>
      </p:cxnSp>
      <p:cxnSp>
        <p:nvCxnSpPr>
          <p:cNvPr id="334" name="Google Shape;334;g84dd23f2bf_0_89"/>
          <p:cNvCxnSpPr>
            <a:stCxn id="317" idx="3"/>
            <a:endCxn id="331" idx="0"/>
          </p:cNvCxnSpPr>
          <p:nvPr/>
        </p:nvCxnSpPr>
        <p:spPr>
          <a:xfrm>
            <a:off x="7003675" y="3767912"/>
            <a:ext cx="995700" cy="2198400"/>
          </a:xfrm>
          <a:prstGeom prst="straightConnector1">
            <a:avLst/>
          </a:prstGeom>
          <a:noFill/>
          <a:ln w="9525" cap="flat" cmpd="sng">
            <a:solidFill>
              <a:schemeClr val="dk2"/>
            </a:solidFill>
            <a:prstDash val="solid"/>
            <a:round/>
            <a:headEnd type="none" w="sm" len="sm"/>
            <a:tailEnd type="triangle" w="med" len="med"/>
          </a:ln>
        </p:spPr>
      </p:cxnSp>
      <p:cxnSp>
        <p:nvCxnSpPr>
          <p:cNvPr id="335" name="Google Shape;335;g84dd23f2bf_0_89"/>
          <p:cNvCxnSpPr/>
          <p:nvPr/>
        </p:nvCxnSpPr>
        <p:spPr>
          <a:xfrm rot="10800000" flipH="1">
            <a:off x="1786050" y="1716900"/>
            <a:ext cx="2338500" cy="2032800"/>
          </a:xfrm>
          <a:prstGeom prst="straightConnector1">
            <a:avLst/>
          </a:prstGeom>
          <a:noFill/>
          <a:ln w="9525" cap="flat" cmpd="sng">
            <a:solidFill>
              <a:schemeClr val="dk2"/>
            </a:solidFill>
            <a:prstDash val="solid"/>
            <a:round/>
            <a:headEnd type="none" w="sm" len="sm"/>
            <a:tailEnd type="triangle" w="med" len="med"/>
          </a:ln>
        </p:spPr>
      </p:cxnSp>
      <p:cxnSp>
        <p:nvCxnSpPr>
          <p:cNvPr id="336" name="Google Shape;336;g84dd23f2bf_0_89"/>
          <p:cNvCxnSpPr>
            <a:stCxn id="321" idx="2"/>
            <a:endCxn id="328" idx="1"/>
          </p:cNvCxnSpPr>
          <p:nvPr/>
        </p:nvCxnSpPr>
        <p:spPr>
          <a:xfrm rot="10800000" flipH="1">
            <a:off x="1390650" y="6045725"/>
            <a:ext cx="2717700" cy="196500"/>
          </a:xfrm>
          <a:prstGeom prst="straightConnector1">
            <a:avLst/>
          </a:prstGeom>
          <a:noFill/>
          <a:ln w="9525" cap="flat" cmpd="sng">
            <a:solidFill>
              <a:schemeClr val="dk2"/>
            </a:solidFill>
            <a:prstDash val="solid"/>
            <a:round/>
            <a:headEnd type="none" w="sm" len="sm"/>
            <a:tailEnd type="triangle" w="med" len="med"/>
          </a:ln>
        </p:spPr>
      </p:cxnSp>
      <p:cxnSp>
        <p:nvCxnSpPr>
          <p:cNvPr id="337" name="Google Shape;337;g84dd23f2bf_0_89"/>
          <p:cNvCxnSpPr>
            <a:stCxn id="316" idx="3"/>
            <a:endCxn id="329" idx="1"/>
          </p:cNvCxnSpPr>
          <p:nvPr/>
        </p:nvCxnSpPr>
        <p:spPr>
          <a:xfrm>
            <a:off x="7335713" y="1525013"/>
            <a:ext cx="562500" cy="37200"/>
          </a:xfrm>
          <a:prstGeom prst="straightConnector1">
            <a:avLst/>
          </a:prstGeom>
          <a:noFill/>
          <a:ln w="9525" cap="flat" cmpd="sng">
            <a:solidFill>
              <a:schemeClr val="dk2"/>
            </a:solidFill>
            <a:prstDash val="solid"/>
            <a:round/>
            <a:headEnd type="none" w="sm" len="sm"/>
            <a:tailEnd type="triangle" w="med" len="med"/>
          </a:ln>
        </p:spPr>
      </p:cxnSp>
      <p:cxnSp>
        <p:nvCxnSpPr>
          <p:cNvPr id="338" name="Google Shape;338;g84dd23f2bf_0_89"/>
          <p:cNvCxnSpPr>
            <a:stCxn id="318" idx="3"/>
            <a:endCxn id="330" idx="2"/>
          </p:cNvCxnSpPr>
          <p:nvPr/>
        </p:nvCxnSpPr>
        <p:spPr>
          <a:xfrm rot="10800000" flipH="1">
            <a:off x="7335725" y="3843913"/>
            <a:ext cx="790800" cy="21624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g801513d6b8_0_30"/>
          <p:cNvPicPr preferRelativeResize="0"/>
          <p:nvPr/>
        </p:nvPicPr>
        <p:blipFill rotWithShape="1">
          <a:blip r:embed="rId3">
            <a:alphaModFix/>
          </a:blip>
          <a:srcRect/>
          <a:stretch/>
        </p:blipFill>
        <p:spPr>
          <a:xfrm>
            <a:off x="5081925" y="859912"/>
            <a:ext cx="2314200" cy="1542975"/>
          </a:xfrm>
          <a:prstGeom prst="rect">
            <a:avLst/>
          </a:prstGeom>
          <a:noFill/>
          <a:ln>
            <a:noFill/>
          </a:ln>
        </p:spPr>
      </p:pic>
      <p:pic>
        <p:nvPicPr>
          <p:cNvPr id="344" name="Google Shape;344;g801513d6b8_0_30"/>
          <p:cNvPicPr preferRelativeResize="0"/>
          <p:nvPr/>
        </p:nvPicPr>
        <p:blipFill rotWithShape="1">
          <a:blip r:embed="rId4">
            <a:alphaModFix/>
          </a:blip>
          <a:srcRect/>
          <a:stretch/>
        </p:blipFill>
        <p:spPr>
          <a:xfrm>
            <a:off x="5079975" y="5236289"/>
            <a:ext cx="2318100" cy="1542985"/>
          </a:xfrm>
          <a:prstGeom prst="rect">
            <a:avLst/>
          </a:prstGeom>
          <a:noFill/>
          <a:ln>
            <a:noFill/>
          </a:ln>
        </p:spPr>
      </p:pic>
      <p:sp>
        <p:nvSpPr>
          <p:cNvPr id="345" name="Google Shape;345;g801513d6b8_0_30"/>
          <p:cNvSpPr txBox="1"/>
          <p:nvPr/>
        </p:nvSpPr>
        <p:spPr>
          <a:xfrm>
            <a:off x="0" y="1167750"/>
            <a:ext cx="2707200" cy="32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10) un hurlement</a:t>
            </a:r>
            <a:endParaRPr sz="1400" b="0" i="0" u="none" strike="noStrike" cap="none">
              <a:solidFill>
                <a:srgbClr val="000000"/>
              </a:solidFill>
              <a:latin typeface="Gill Sans"/>
              <a:ea typeface="Gill Sans"/>
              <a:cs typeface="Gill Sans"/>
              <a:sym typeface="Gill Sans"/>
            </a:endParaRPr>
          </a:p>
        </p:txBody>
      </p:sp>
      <p:sp>
        <p:nvSpPr>
          <p:cNvPr id="346" name="Google Shape;346;g801513d6b8_0_30"/>
          <p:cNvSpPr txBox="1"/>
          <p:nvPr/>
        </p:nvSpPr>
        <p:spPr>
          <a:xfrm>
            <a:off x="0" y="3535175"/>
            <a:ext cx="2399100" cy="32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11) un cerveau</a:t>
            </a:r>
            <a:endParaRPr sz="1400" b="0" i="0" u="none" strike="noStrike" cap="none">
              <a:solidFill>
                <a:srgbClr val="000000"/>
              </a:solidFill>
              <a:latin typeface="Gill Sans"/>
              <a:ea typeface="Gill Sans"/>
              <a:cs typeface="Gill Sans"/>
              <a:sym typeface="Gill Sans"/>
            </a:endParaRPr>
          </a:p>
        </p:txBody>
      </p:sp>
      <p:sp>
        <p:nvSpPr>
          <p:cNvPr id="347" name="Google Shape;347;g801513d6b8_0_30"/>
          <p:cNvSpPr txBox="1"/>
          <p:nvPr/>
        </p:nvSpPr>
        <p:spPr>
          <a:xfrm>
            <a:off x="0" y="5785650"/>
            <a:ext cx="1613700" cy="32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12) un plafond</a:t>
            </a:r>
            <a:endParaRPr sz="1400" b="0" i="0" u="none" strike="noStrike" cap="none">
              <a:solidFill>
                <a:srgbClr val="000000"/>
              </a:solidFill>
              <a:latin typeface="Gill Sans"/>
              <a:ea typeface="Gill Sans"/>
              <a:cs typeface="Gill Sans"/>
              <a:sym typeface="Gill Sans"/>
            </a:endParaRPr>
          </a:p>
        </p:txBody>
      </p:sp>
      <p:pic>
        <p:nvPicPr>
          <p:cNvPr id="348" name="Google Shape;348;g801513d6b8_0_30"/>
          <p:cNvPicPr preferRelativeResize="0"/>
          <p:nvPr/>
        </p:nvPicPr>
        <p:blipFill rotWithShape="1">
          <a:blip r:embed="rId5">
            <a:alphaModFix/>
          </a:blip>
          <a:srcRect/>
          <a:stretch/>
        </p:blipFill>
        <p:spPr>
          <a:xfrm>
            <a:off x="5079975" y="3046899"/>
            <a:ext cx="2318100" cy="1545400"/>
          </a:xfrm>
          <a:prstGeom prst="rect">
            <a:avLst/>
          </a:prstGeom>
          <a:noFill/>
          <a:ln>
            <a:noFill/>
          </a:ln>
        </p:spPr>
      </p:pic>
      <p:sp>
        <p:nvSpPr>
          <p:cNvPr id="349" name="Google Shape;349;g801513d6b8_0_30"/>
          <p:cNvSpPr txBox="1"/>
          <p:nvPr/>
        </p:nvSpPr>
        <p:spPr>
          <a:xfrm>
            <a:off x="8397325" y="902375"/>
            <a:ext cx="2664600" cy="16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350" name="Google Shape;350;g801513d6b8_0_30"/>
          <p:cNvSpPr txBox="1"/>
          <p:nvPr/>
        </p:nvSpPr>
        <p:spPr>
          <a:xfrm>
            <a:off x="8100075" y="5902500"/>
            <a:ext cx="4092000" cy="61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“Cri violent, prolongé, émis par quelqu'un.”</a:t>
            </a:r>
            <a:endParaRPr sz="1400" b="0" i="0" u="none" strike="noStrike" cap="none">
              <a:solidFill>
                <a:srgbClr val="000000"/>
              </a:solidFill>
              <a:latin typeface="Gill Sans"/>
              <a:ea typeface="Gill Sans"/>
              <a:cs typeface="Gill Sans"/>
              <a:sym typeface="Gill Sans"/>
            </a:endParaRPr>
          </a:p>
        </p:txBody>
      </p:sp>
      <p:sp>
        <p:nvSpPr>
          <p:cNvPr id="351" name="Google Shape;351;g801513d6b8_0_30"/>
          <p:cNvSpPr txBox="1"/>
          <p:nvPr/>
        </p:nvSpPr>
        <p:spPr>
          <a:xfrm>
            <a:off x="8227575" y="1486300"/>
            <a:ext cx="4044600" cy="55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“Partie antérieure de l'encéphale des vertébrés, formée des hémisphères cérébraux et des structures qui les unissent.”</a:t>
            </a:r>
            <a:endParaRPr sz="1400" b="0" i="0" u="none" strike="noStrike" cap="none">
              <a:solidFill>
                <a:srgbClr val="000000"/>
              </a:solidFill>
              <a:latin typeface="Gill Sans"/>
              <a:ea typeface="Gill Sans"/>
              <a:cs typeface="Gill Sans"/>
              <a:sym typeface="Gill Sans"/>
            </a:endParaRPr>
          </a:p>
        </p:txBody>
      </p:sp>
      <p:sp>
        <p:nvSpPr>
          <p:cNvPr id="352" name="Google Shape;352;g801513d6b8_0_30"/>
          <p:cNvSpPr txBox="1"/>
          <p:nvPr/>
        </p:nvSpPr>
        <p:spPr>
          <a:xfrm>
            <a:off x="8100075" y="3588250"/>
            <a:ext cx="4092000" cy="55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“Face inférieure, plane dans l'ensemble, d'un plancher, formant la limite supérieure de l'espace d'un local.”</a:t>
            </a:r>
            <a:endParaRPr sz="1400" b="0" i="0" u="none" strike="noStrike" cap="none">
              <a:solidFill>
                <a:srgbClr val="000000"/>
              </a:solidFill>
              <a:latin typeface="Gill Sans"/>
              <a:ea typeface="Gill Sans"/>
              <a:cs typeface="Gill Sans"/>
              <a:sym typeface="Gill Sans"/>
            </a:endParaRPr>
          </a:p>
        </p:txBody>
      </p:sp>
      <p:sp>
        <p:nvSpPr>
          <p:cNvPr id="353" name="Google Shape;353;g801513d6b8_0_30"/>
          <p:cNvSpPr/>
          <p:nvPr/>
        </p:nvSpPr>
        <p:spPr>
          <a:xfrm>
            <a:off x="212325" y="105025"/>
            <a:ext cx="4869600" cy="424500"/>
          </a:xfrm>
          <a:prstGeom prst="rect">
            <a:avLst/>
          </a:prstGeom>
          <a:solidFill>
            <a:srgbClr val="C5C0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Gill Sans"/>
                <a:ea typeface="Gill Sans"/>
                <a:cs typeface="Gill Sans"/>
                <a:sym typeface="Gill Sans"/>
              </a:rPr>
              <a:t>Relier les mots aux images puis à leurs définitions.</a:t>
            </a:r>
            <a:endParaRPr sz="1800" b="0" i="0" u="none" strike="noStrike" cap="none">
              <a:solidFill>
                <a:srgbClr val="000000"/>
              </a:solidFill>
              <a:latin typeface="Gill Sans"/>
              <a:ea typeface="Gill Sans"/>
              <a:cs typeface="Gill Sans"/>
              <a:sym typeface="Gill Sans"/>
            </a:endParaRPr>
          </a:p>
        </p:txBody>
      </p:sp>
      <p:sp>
        <p:nvSpPr>
          <p:cNvPr id="354" name="Google Shape;354;g801513d6b8_0_30"/>
          <p:cNvSpPr txBox="1"/>
          <p:nvPr/>
        </p:nvSpPr>
        <p:spPr>
          <a:xfrm>
            <a:off x="4214600" y="1560550"/>
            <a:ext cx="552000" cy="403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J</a:t>
            </a:r>
            <a:endParaRPr sz="1400" b="0" i="0" u="none" strike="noStrike" cap="none">
              <a:solidFill>
                <a:srgbClr val="000000"/>
              </a:solidFill>
              <a:latin typeface="Gill Sans"/>
              <a:ea typeface="Gill Sans"/>
              <a:cs typeface="Gill Sans"/>
              <a:sym typeface="Gill Sans"/>
            </a:endParaRPr>
          </a:p>
        </p:txBody>
      </p:sp>
      <p:sp>
        <p:nvSpPr>
          <p:cNvPr id="355" name="Google Shape;355;g801513d6b8_0_30"/>
          <p:cNvSpPr txBox="1"/>
          <p:nvPr/>
        </p:nvSpPr>
        <p:spPr>
          <a:xfrm>
            <a:off x="4013000" y="3588250"/>
            <a:ext cx="753600" cy="3291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K</a:t>
            </a:r>
            <a:endParaRPr sz="1400" b="0" i="0" u="none" strike="noStrike" cap="none">
              <a:solidFill>
                <a:srgbClr val="000000"/>
              </a:solidFill>
              <a:latin typeface="Gill Sans"/>
              <a:ea typeface="Gill Sans"/>
              <a:cs typeface="Gill Sans"/>
              <a:sym typeface="Gill Sans"/>
            </a:endParaRPr>
          </a:p>
        </p:txBody>
      </p:sp>
      <p:sp>
        <p:nvSpPr>
          <p:cNvPr id="356" name="Google Shape;356;g801513d6b8_0_30"/>
          <p:cNvSpPr txBox="1"/>
          <p:nvPr/>
        </p:nvSpPr>
        <p:spPr>
          <a:xfrm>
            <a:off x="4092650" y="5902500"/>
            <a:ext cx="429900" cy="3291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L</a:t>
            </a:r>
            <a:endParaRPr sz="1400" b="0" i="0" u="none" strike="noStrike" cap="none">
              <a:solidFill>
                <a:srgbClr val="000000"/>
              </a:solidFill>
              <a:latin typeface="Gill Sans"/>
              <a:ea typeface="Gill Sans"/>
              <a:cs typeface="Gill Sans"/>
              <a:sym typeface="Gill Sans"/>
            </a:endParaRPr>
          </a:p>
        </p:txBody>
      </p:sp>
      <p:sp>
        <p:nvSpPr>
          <p:cNvPr id="357" name="Google Shape;357;g801513d6b8_0_30"/>
          <p:cNvSpPr txBox="1"/>
          <p:nvPr/>
        </p:nvSpPr>
        <p:spPr>
          <a:xfrm>
            <a:off x="7711450" y="1571200"/>
            <a:ext cx="679500" cy="38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X.</a:t>
            </a:r>
            <a:endParaRPr sz="1400" b="0" i="0" u="none" strike="noStrike" cap="none">
              <a:solidFill>
                <a:srgbClr val="000000"/>
              </a:solidFill>
              <a:latin typeface="Gill Sans"/>
              <a:ea typeface="Gill Sans"/>
              <a:cs typeface="Gill Sans"/>
              <a:sym typeface="Gill Sans"/>
            </a:endParaRPr>
          </a:p>
        </p:txBody>
      </p:sp>
      <p:sp>
        <p:nvSpPr>
          <p:cNvPr id="358" name="Google Shape;358;g801513d6b8_0_30"/>
          <p:cNvSpPr txBox="1"/>
          <p:nvPr/>
        </p:nvSpPr>
        <p:spPr>
          <a:xfrm>
            <a:off x="7711450" y="3673150"/>
            <a:ext cx="1061700" cy="38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XI.</a:t>
            </a:r>
            <a:endParaRPr sz="1400" b="0" i="0" u="none" strike="noStrike" cap="none">
              <a:solidFill>
                <a:srgbClr val="000000"/>
              </a:solidFill>
              <a:latin typeface="Gill Sans"/>
              <a:ea typeface="Gill Sans"/>
              <a:cs typeface="Gill Sans"/>
              <a:sym typeface="Gill Sans"/>
            </a:endParaRPr>
          </a:p>
        </p:txBody>
      </p:sp>
      <p:sp>
        <p:nvSpPr>
          <p:cNvPr id="359" name="Google Shape;359;g801513d6b8_0_30"/>
          <p:cNvSpPr txBox="1"/>
          <p:nvPr/>
        </p:nvSpPr>
        <p:spPr>
          <a:xfrm>
            <a:off x="7711450" y="5902500"/>
            <a:ext cx="679500" cy="32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Gill Sans"/>
                <a:ea typeface="Gill Sans"/>
                <a:cs typeface="Gill Sans"/>
                <a:sym typeface="Gill Sans"/>
              </a:rPr>
              <a:t>XII.</a:t>
            </a:r>
            <a:endParaRPr sz="1400" b="0" i="0" u="none" strike="noStrike" cap="none">
              <a:solidFill>
                <a:srgbClr val="000000"/>
              </a:solidFill>
              <a:latin typeface="Gill Sans"/>
              <a:ea typeface="Gill Sans"/>
              <a:cs typeface="Gill Sans"/>
              <a:sym typeface="Gill Sans"/>
            </a:endParaRPr>
          </a:p>
        </p:txBody>
      </p:sp>
      <p:sp>
        <p:nvSpPr>
          <p:cNvPr id="360" name="Google Shape;360;g801513d6b8_0_30"/>
          <p:cNvSpPr txBox="1"/>
          <p:nvPr/>
        </p:nvSpPr>
        <p:spPr>
          <a:xfrm>
            <a:off x="9995900" y="-88800"/>
            <a:ext cx="27243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fr-FR" sz="800" b="0" i="0" u="none" strike="noStrike" cap="none">
                <a:solidFill>
                  <a:schemeClr val="dk1"/>
                </a:solidFill>
                <a:latin typeface="Gill Sans"/>
                <a:ea typeface="Gill Sans"/>
                <a:cs typeface="Gill Sans"/>
                <a:sym typeface="Gill Sans"/>
              </a:rPr>
              <a:t>(définitions selon le dictionnaire français </a:t>
            </a:r>
            <a:r>
              <a:rPr lang="fr-FR" sz="800" b="0" i="0" u="sng" strike="noStrike" cap="none">
                <a:solidFill>
                  <a:schemeClr val="hlink"/>
                </a:solidFill>
                <a:latin typeface="Gill Sans"/>
                <a:ea typeface="Gill Sans"/>
                <a:cs typeface="Gill Sans"/>
                <a:sym typeface="Gill Sans"/>
                <a:hlinkClick r:id="rId6"/>
              </a:rPr>
              <a:t>Larousse</a:t>
            </a:r>
            <a:r>
              <a:rPr lang="fr-FR" sz="800" b="0" i="0" u="none" strike="noStrike" cap="none">
                <a:solidFill>
                  <a:schemeClr val="dk1"/>
                </a:solidFill>
                <a:latin typeface="Gill Sans"/>
                <a:ea typeface="Gill Sans"/>
                <a:cs typeface="Gill Sans"/>
                <a:sym typeface="Gill Sans"/>
              </a:rPr>
              <a:t>)</a:t>
            </a:r>
            <a:endParaRPr sz="800" b="0" i="0" u="none" strike="noStrike" cap="none">
              <a:solidFill>
                <a:srgbClr val="000000"/>
              </a:solidFill>
              <a:latin typeface="Arial"/>
              <a:ea typeface="Arial"/>
              <a:cs typeface="Arial"/>
              <a:sym typeface="Arial"/>
            </a:endParaRPr>
          </a:p>
        </p:txBody>
      </p:sp>
      <p:cxnSp>
        <p:nvCxnSpPr>
          <p:cNvPr id="361" name="Google Shape;361;g801513d6b8_0_30"/>
          <p:cNvCxnSpPr>
            <a:stCxn id="345" idx="2"/>
            <a:endCxn id="356" idx="0"/>
          </p:cNvCxnSpPr>
          <p:nvPr/>
        </p:nvCxnSpPr>
        <p:spPr>
          <a:xfrm>
            <a:off x="1353600" y="1496850"/>
            <a:ext cx="2954100" cy="4405500"/>
          </a:xfrm>
          <a:prstGeom prst="straightConnector1">
            <a:avLst/>
          </a:prstGeom>
          <a:noFill/>
          <a:ln w="9525" cap="flat" cmpd="sng">
            <a:solidFill>
              <a:schemeClr val="dk2"/>
            </a:solidFill>
            <a:prstDash val="solid"/>
            <a:round/>
            <a:headEnd type="none" w="sm" len="sm"/>
            <a:tailEnd type="triangle" w="med" len="med"/>
          </a:ln>
        </p:spPr>
      </p:cxnSp>
      <p:cxnSp>
        <p:nvCxnSpPr>
          <p:cNvPr id="362" name="Google Shape;362;g801513d6b8_0_30"/>
          <p:cNvCxnSpPr>
            <a:endCxn id="354" idx="2"/>
          </p:cNvCxnSpPr>
          <p:nvPr/>
        </p:nvCxnSpPr>
        <p:spPr>
          <a:xfrm rot="10800000" flipH="1">
            <a:off x="1352000" y="1964050"/>
            <a:ext cx="3138600" cy="1765800"/>
          </a:xfrm>
          <a:prstGeom prst="straightConnector1">
            <a:avLst/>
          </a:prstGeom>
          <a:noFill/>
          <a:ln w="9525" cap="flat" cmpd="sng">
            <a:solidFill>
              <a:schemeClr val="dk2"/>
            </a:solidFill>
            <a:prstDash val="solid"/>
            <a:round/>
            <a:headEnd type="none" w="sm" len="sm"/>
            <a:tailEnd type="triangle" w="med" len="med"/>
          </a:ln>
        </p:spPr>
      </p:cxnSp>
      <p:cxnSp>
        <p:nvCxnSpPr>
          <p:cNvPr id="363" name="Google Shape;363;g801513d6b8_0_30"/>
          <p:cNvCxnSpPr>
            <a:stCxn id="347" idx="3"/>
          </p:cNvCxnSpPr>
          <p:nvPr/>
        </p:nvCxnSpPr>
        <p:spPr>
          <a:xfrm rot="10800000" flipH="1">
            <a:off x="1613700" y="3976500"/>
            <a:ext cx="2491200" cy="1973700"/>
          </a:xfrm>
          <a:prstGeom prst="straightConnector1">
            <a:avLst/>
          </a:prstGeom>
          <a:noFill/>
          <a:ln w="9525" cap="flat" cmpd="sng">
            <a:solidFill>
              <a:schemeClr val="dk2"/>
            </a:solidFill>
            <a:prstDash val="solid"/>
            <a:round/>
            <a:headEnd type="none" w="sm" len="sm"/>
            <a:tailEnd type="triangle" w="med" len="med"/>
          </a:ln>
        </p:spPr>
      </p:cxnSp>
      <p:cxnSp>
        <p:nvCxnSpPr>
          <p:cNvPr id="364" name="Google Shape;364;g801513d6b8_0_30"/>
          <p:cNvCxnSpPr>
            <a:stCxn id="343" idx="3"/>
            <a:endCxn id="357" idx="1"/>
          </p:cNvCxnSpPr>
          <p:nvPr/>
        </p:nvCxnSpPr>
        <p:spPr>
          <a:xfrm>
            <a:off x="7396125" y="1631400"/>
            <a:ext cx="315300" cy="130800"/>
          </a:xfrm>
          <a:prstGeom prst="straightConnector1">
            <a:avLst/>
          </a:prstGeom>
          <a:noFill/>
          <a:ln w="9525" cap="flat" cmpd="sng">
            <a:solidFill>
              <a:schemeClr val="dk2"/>
            </a:solidFill>
            <a:prstDash val="solid"/>
            <a:round/>
            <a:headEnd type="none" w="sm" len="sm"/>
            <a:tailEnd type="triangle" w="med" len="med"/>
          </a:ln>
        </p:spPr>
      </p:cxnSp>
      <p:cxnSp>
        <p:nvCxnSpPr>
          <p:cNvPr id="365" name="Google Shape;365;g801513d6b8_0_30"/>
          <p:cNvCxnSpPr>
            <a:stCxn id="344" idx="3"/>
            <a:endCxn id="359" idx="1"/>
          </p:cNvCxnSpPr>
          <p:nvPr/>
        </p:nvCxnSpPr>
        <p:spPr>
          <a:xfrm>
            <a:off x="7398075" y="6007782"/>
            <a:ext cx="313500" cy="59400"/>
          </a:xfrm>
          <a:prstGeom prst="straightConnector1">
            <a:avLst/>
          </a:prstGeom>
          <a:noFill/>
          <a:ln w="9525" cap="flat" cmpd="sng">
            <a:solidFill>
              <a:schemeClr val="dk2"/>
            </a:solidFill>
            <a:prstDash val="solid"/>
            <a:round/>
            <a:headEnd type="none" w="sm" len="sm"/>
            <a:tailEnd type="triangle" w="med" len="med"/>
          </a:ln>
        </p:spPr>
      </p:cxnSp>
      <p:cxnSp>
        <p:nvCxnSpPr>
          <p:cNvPr id="366" name="Google Shape;366;g801513d6b8_0_30"/>
          <p:cNvCxnSpPr>
            <a:stCxn id="348" idx="3"/>
            <a:endCxn id="358" idx="1"/>
          </p:cNvCxnSpPr>
          <p:nvPr/>
        </p:nvCxnSpPr>
        <p:spPr>
          <a:xfrm>
            <a:off x="7398075" y="3819599"/>
            <a:ext cx="313500" cy="447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84dd23f2bf_0_139"/>
          <p:cNvSpPr txBox="1"/>
          <p:nvPr/>
        </p:nvSpPr>
        <p:spPr>
          <a:xfrm>
            <a:off x="1250775" y="2072100"/>
            <a:ext cx="23355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gémir</a:t>
            </a:r>
            <a:endParaRPr sz="1700" b="0" i="0" u="none" strike="noStrike" cap="none">
              <a:solidFill>
                <a:srgbClr val="0000FF"/>
              </a:solidFill>
              <a:latin typeface="Gill Sans"/>
              <a:ea typeface="Gill Sans"/>
              <a:cs typeface="Gill Sans"/>
              <a:sym typeface="Gill Sans"/>
            </a:endParaRPr>
          </a:p>
        </p:txBody>
      </p:sp>
      <p:sp>
        <p:nvSpPr>
          <p:cNvPr id="372" name="Google Shape;372;g84dd23f2bf_0_139"/>
          <p:cNvSpPr txBox="1"/>
          <p:nvPr/>
        </p:nvSpPr>
        <p:spPr>
          <a:xfrm>
            <a:off x="1189225" y="2797475"/>
            <a:ext cx="23355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se cogner</a:t>
            </a:r>
            <a:endParaRPr sz="1700" b="0" i="0" u="none" strike="noStrike" cap="none">
              <a:solidFill>
                <a:srgbClr val="0000FF"/>
              </a:solidFill>
              <a:latin typeface="Gill Sans"/>
              <a:ea typeface="Gill Sans"/>
              <a:cs typeface="Gill Sans"/>
              <a:sym typeface="Gill Sans"/>
            </a:endParaRPr>
          </a:p>
        </p:txBody>
      </p:sp>
      <p:sp>
        <p:nvSpPr>
          <p:cNvPr id="373" name="Google Shape;373;g84dd23f2bf_0_139"/>
          <p:cNvSpPr txBox="1"/>
          <p:nvPr/>
        </p:nvSpPr>
        <p:spPr>
          <a:xfrm>
            <a:off x="1196250" y="3591588"/>
            <a:ext cx="20382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pourri</a:t>
            </a:r>
            <a:endParaRPr sz="1700" b="0" i="0" u="none" strike="noStrike" cap="none">
              <a:solidFill>
                <a:srgbClr val="0000FF"/>
              </a:solidFill>
              <a:latin typeface="Gill Sans"/>
              <a:ea typeface="Gill Sans"/>
              <a:cs typeface="Gill Sans"/>
              <a:sym typeface="Gill Sans"/>
            </a:endParaRPr>
          </a:p>
        </p:txBody>
      </p:sp>
      <p:sp>
        <p:nvSpPr>
          <p:cNvPr id="374" name="Google Shape;374;g84dd23f2bf_0_139"/>
          <p:cNvSpPr txBox="1"/>
          <p:nvPr/>
        </p:nvSpPr>
        <p:spPr>
          <a:xfrm>
            <a:off x="1250775" y="4411900"/>
            <a:ext cx="1666800" cy="29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furie</a:t>
            </a:r>
            <a:endParaRPr sz="1700" b="0" i="0" u="none" strike="noStrike" cap="none">
              <a:solidFill>
                <a:srgbClr val="0000FF"/>
              </a:solidFill>
              <a:latin typeface="Gill Sans"/>
              <a:ea typeface="Gill Sans"/>
              <a:cs typeface="Gill Sans"/>
              <a:sym typeface="Gill Sans"/>
            </a:endParaRPr>
          </a:p>
        </p:txBody>
      </p:sp>
      <p:sp>
        <p:nvSpPr>
          <p:cNvPr id="375" name="Google Shape;375;g84dd23f2bf_0_139"/>
          <p:cNvSpPr txBox="1"/>
          <p:nvPr/>
        </p:nvSpPr>
        <p:spPr>
          <a:xfrm>
            <a:off x="1250750" y="5195975"/>
            <a:ext cx="1889700" cy="54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geindre</a:t>
            </a:r>
            <a:endParaRPr sz="1700" b="0" i="0" u="none" strike="noStrike" cap="none">
              <a:solidFill>
                <a:srgbClr val="0000FF"/>
              </a:solidFill>
              <a:latin typeface="Gill Sans"/>
              <a:ea typeface="Gill Sans"/>
              <a:cs typeface="Gill Sans"/>
              <a:sym typeface="Gill Sans"/>
            </a:endParaRPr>
          </a:p>
        </p:txBody>
      </p:sp>
      <p:sp>
        <p:nvSpPr>
          <p:cNvPr id="376" name="Google Shape;376;g84dd23f2bf_0_139"/>
          <p:cNvSpPr txBox="1"/>
          <p:nvPr/>
        </p:nvSpPr>
        <p:spPr>
          <a:xfrm>
            <a:off x="1250775" y="6054438"/>
            <a:ext cx="24204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âme</a:t>
            </a:r>
            <a:endParaRPr sz="1700" b="0" i="0" u="none" strike="noStrike" cap="none">
              <a:solidFill>
                <a:srgbClr val="0000FF"/>
              </a:solidFill>
              <a:latin typeface="Gill Sans"/>
              <a:ea typeface="Gill Sans"/>
              <a:cs typeface="Gill Sans"/>
              <a:sym typeface="Gill Sans"/>
            </a:endParaRPr>
          </a:p>
        </p:txBody>
      </p:sp>
      <p:sp>
        <p:nvSpPr>
          <p:cNvPr id="377" name="Google Shape;377;g84dd23f2bf_0_139"/>
          <p:cNvSpPr txBox="1"/>
          <p:nvPr/>
        </p:nvSpPr>
        <p:spPr>
          <a:xfrm>
            <a:off x="1484650" y="976302"/>
            <a:ext cx="9873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0000FF"/>
                </a:solidFill>
                <a:latin typeface="Gill Sans"/>
                <a:ea typeface="Gill Sans"/>
                <a:cs typeface="Gill Sans"/>
                <a:sym typeface="Gill Sans"/>
              </a:rPr>
              <a:t>Mots</a:t>
            </a:r>
            <a:endParaRPr sz="1800" b="1" i="0" u="none" strike="noStrike" cap="none">
              <a:solidFill>
                <a:srgbClr val="0000FF"/>
              </a:solidFill>
              <a:latin typeface="Gill Sans"/>
              <a:ea typeface="Gill Sans"/>
              <a:cs typeface="Gill Sans"/>
              <a:sym typeface="Gill Sans"/>
            </a:endParaRPr>
          </a:p>
        </p:txBody>
      </p:sp>
      <p:sp>
        <p:nvSpPr>
          <p:cNvPr id="378" name="Google Shape;378;g84dd23f2bf_0_139"/>
          <p:cNvSpPr txBox="1"/>
          <p:nvPr/>
        </p:nvSpPr>
        <p:spPr>
          <a:xfrm>
            <a:off x="4921150" y="976300"/>
            <a:ext cx="1889700" cy="39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Gill Sans"/>
                <a:ea typeface="Gill Sans"/>
                <a:cs typeface="Gill Sans"/>
                <a:sym typeface="Gill Sans"/>
              </a:rPr>
              <a:t>Synonymes </a:t>
            </a:r>
            <a:endParaRPr sz="1800" b="1" i="0" u="none" strike="noStrike" cap="none">
              <a:solidFill>
                <a:srgbClr val="000000"/>
              </a:solidFill>
              <a:latin typeface="Gill Sans"/>
              <a:ea typeface="Gill Sans"/>
              <a:cs typeface="Gill Sans"/>
              <a:sym typeface="Gill Sans"/>
            </a:endParaRPr>
          </a:p>
        </p:txBody>
      </p:sp>
      <p:sp>
        <p:nvSpPr>
          <p:cNvPr id="379" name="Google Shape;379;g84dd23f2bf_0_139"/>
          <p:cNvSpPr txBox="1"/>
          <p:nvPr/>
        </p:nvSpPr>
        <p:spPr>
          <a:xfrm>
            <a:off x="9370500" y="932188"/>
            <a:ext cx="2821500" cy="29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9900FF"/>
                </a:solidFill>
                <a:latin typeface="Gill Sans"/>
                <a:ea typeface="Gill Sans"/>
                <a:cs typeface="Gill Sans"/>
                <a:sym typeface="Gill Sans"/>
              </a:rPr>
              <a:t>Définitions</a:t>
            </a:r>
            <a:endParaRPr sz="1800" b="1" i="0" u="none" strike="noStrike" cap="none">
              <a:solidFill>
                <a:srgbClr val="9900FF"/>
              </a:solidFill>
              <a:latin typeface="Gill Sans"/>
              <a:ea typeface="Gill Sans"/>
              <a:cs typeface="Gill Sans"/>
              <a:sym typeface="Gill Sans"/>
            </a:endParaRPr>
          </a:p>
        </p:txBody>
      </p:sp>
      <p:sp>
        <p:nvSpPr>
          <p:cNvPr id="380" name="Google Shape;380;g84dd23f2bf_0_139"/>
          <p:cNvSpPr txBox="1"/>
          <p:nvPr/>
        </p:nvSpPr>
        <p:spPr>
          <a:xfrm>
            <a:off x="8140800" y="1647900"/>
            <a:ext cx="3384600" cy="2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381" name="Google Shape;381;g84dd23f2bf_0_139"/>
          <p:cNvSpPr txBox="1"/>
          <p:nvPr/>
        </p:nvSpPr>
        <p:spPr>
          <a:xfrm>
            <a:off x="9995900" y="739138"/>
            <a:ext cx="3477600" cy="68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382" name="Google Shape;382;g84dd23f2bf_0_139"/>
          <p:cNvSpPr txBox="1"/>
          <p:nvPr/>
        </p:nvSpPr>
        <p:spPr>
          <a:xfrm>
            <a:off x="8466425" y="1943925"/>
            <a:ext cx="2496600" cy="297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383" name="Google Shape;383;g84dd23f2bf_0_139"/>
          <p:cNvSpPr txBox="1"/>
          <p:nvPr/>
        </p:nvSpPr>
        <p:spPr>
          <a:xfrm>
            <a:off x="7880500" y="2178988"/>
            <a:ext cx="3375900" cy="541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“Faire entendre un cri, un son plaintif et/ou souffrir écrasé par une oppression, une torture.”</a:t>
            </a:r>
            <a:endParaRPr sz="1400" b="0" i="0" u="none" strike="noStrike" cap="none">
              <a:solidFill>
                <a:srgbClr val="000000"/>
              </a:solidFill>
              <a:latin typeface="Gill Sans"/>
              <a:ea typeface="Gill Sans"/>
              <a:cs typeface="Gill Sans"/>
              <a:sym typeface="Gill Sans"/>
            </a:endParaRPr>
          </a:p>
        </p:txBody>
      </p:sp>
      <p:sp>
        <p:nvSpPr>
          <p:cNvPr id="384" name="Google Shape;384;g84dd23f2bf_0_139"/>
          <p:cNvSpPr txBox="1"/>
          <p:nvPr/>
        </p:nvSpPr>
        <p:spPr>
          <a:xfrm>
            <a:off x="7880500" y="3921363"/>
            <a:ext cx="3758100" cy="54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“Accès de rage, de fureur se manifestant par des actes d'une grande violence.”</a:t>
            </a:r>
            <a:endParaRPr sz="1400" b="0" i="0" u="none" strike="noStrike" cap="none">
              <a:solidFill>
                <a:srgbClr val="000000"/>
              </a:solidFill>
              <a:latin typeface="Gill Sans"/>
              <a:ea typeface="Gill Sans"/>
              <a:cs typeface="Gill Sans"/>
              <a:sym typeface="Gill Sans"/>
            </a:endParaRPr>
          </a:p>
        </p:txBody>
      </p:sp>
      <p:sp>
        <p:nvSpPr>
          <p:cNvPr id="385" name="Google Shape;385;g84dd23f2bf_0_139"/>
          <p:cNvSpPr txBox="1"/>
          <p:nvPr/>
        </p:nvSpPr>
        <p:spPr>
          <a:xfrm>
            <a:off x="7784950" y="5419788"/>
            <a:ext cx="3949200" cy="4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  “Gémir d'une voix faible, inarticulée sous l'effort, la douleur.”</a:t>
            </a:r>
            <a:endParaRPr sz="1400" b="0" i="0" u="none" strike="noStrike" cap="none">
              <a:solidFill>
                <a:srgbClr val="000000"/>
              </a:solidFill>
              <a:latin typeface="Gill Sans"/>
              <a:ea typeface="Gill Sans"/>
              <a:cs typeface="Gill Sans"/>
              <a:sym typeface="Gill Sans"/>
            </a:endParaRPr>
          </a:p>
        </p:txBody>
      </p:sp>
      <p:sp>
        <p:nvSpPr>
          <p:cNvPr id="386" name="Google Shape;386;g84dd23f2bf_0_139"/>
          <p:cNvSpPr txBox="1"/>
          <p:nvPr/>
        </p:nvSpPr>
        <p:spPr>
          <a:xfrm>
            <a:off x="7913825" y="4563775"/>
            <a:ext cx="3758100" cy="4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“Siège de l'activité psychique et des états de conscience de quelqu'un.” </a:t>
            </a:r>
            <a:endParaRPr sz="1400" b="0" i="0" u="none" strike="noStrike" cap="none">
              <a:solidFill>
                <a:srgbClr val="000000"/>
              </a:solidFill>
              <a:latin typeface="Gill Sans"/>
              <a:ea typeface="Gill Sans"/>
              <a:cs typeface="Gill Sans"/>
              <a:sym typeface="Gill Sans"/>
            </a:endParaRPr>
          </a:p>
        </p:txBody>
      </p:sp>
      <p:sp>
        <p:nvSpPr>
          <p:cNvPr id="387" name="Google Shape;387;g84dd23f2bf_0_139"/>
          <p:cNvSpPr txBox="1"/>
          <p:nvPr/>
        </p:nvSpPr>
        <p:spPr>
          <a:xfrm>
            <a:off x="7858500" y="3098425"/>
            <a:ext cx="3532500" cy="4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“Se heurter contre quelque chose, se donner une contusion.”</a:t>
            </a:r>
            <a:endParaRPr sz="1400" b="0" i="0" u="none" strike="noStrike" cap="none">
              <a:solidFill>
                <a:srgbClr val="000000"/>
              </a:solidFill>
              <a:latin typeface="Gill Sans"/>
              <a:ea typeface="Gill Sans"/>
              <a:cs typeface="Gill Sans"/>
              <a:sym typeface="Gill Sans"/>
            </a:endParaRPr>
          </a:p>
        </p:txBody>
      </p:sp>
      <p:sp>
        <p:nvSpPr>
          <p:cNvPr id="388" name="Google Shape;388;g84dd23f2bf_0_139"/>
          <p:cNvSpPr/>
          <p:nvPr/>
        </p:nvSpPr>
        <p:spPr>
          <a:xfrm>
            <a:off x="212325" y="105025"/>
            <a:ext cx="8907000" cy="424500"/>
          </a:xfrm>
          <a:prstGeom prst="rect">
            <a:avLst/>
          </a:prstGeom>
          <a:solidFill>
            <a:srgbClr val="C5C0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Gill Sans"/>
                <a:ea typeface="Gill Sans"/>
                <a:cs typeface="Gill Sans"/>
                <a:sym typeface="Gill Sans"/>
              </a:rPr>
              <a:t>Relier les mots à leurs synonymes (= mots de même signification/sens) puis à leurs définitions.</a:t>
            </a:r>
            <a:endParaRPr sz="1800" b="0" i="0" u="none" strike="noStrike" cap="none">
              <a:solidFill>
                <a:srgbClr val="000000"/>
              </a:solidFill>
              <a:latin typeface="Gill Sans"/>
              <a:ea typeface="Gill Sans"/>
              <a:cs typeface="Gill Sans"/>
              <a:sym typeface="Gill Sans"/>
            </a:endParaRPr>
          </a:p>
        </p:txBody>
      </p:sp>
      <p:sp>
        <p:nvSpPr>
          <p:cNvPr id="389" name="Google Shape;389;g84dd23f2bf_0_139"/>
          <p:cNvSpPr txBox="1"/>
          <p:nvPr/>
        </p:nvSpPr>
        <p:spPr>
          <a:xfrm>
            <a:off x="9995900" y="-88800"/>
            <a:ext cx="27243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fr-FR" sz="800" b="0" i="0" u="none" strike="noStrike" cap="none">
                <a:solidFill>
                  <a:schemeClr val="dk1"/>
                </a:solidFill>
                <a:latin typeface="Gill Sans"/>
                <a:ea typeface="Gill Sans"/>
                <a:cs typeface="Gill Sans"/>
                <a:sym typeface="Gill Sans"/>
              </a:rPr>
              <a:t>(définitions selon le dictionnaire français </a:t>
            </a:r>
            <a:r>
              <a:rPr lang="fr-FR" sz="800" b="0" i="0" u="sng" strike="noStrike" cap="none">
                <a:solidFill>
                  <a:schemeClr val="hlink"/>
                </a:solidFill>
                <a:latin typeface="Gill Sans"/>
                <a:ea typeface="Gill Sans"/>
                <a:cs typeface="Gill Sans"/>
                <a:sym typeface="Gill Sans"/>
                <a:hlinkClick r:id="rId3"/>
              </a:rPr>
              <a:t>Larousse</a:t>
            </a:r>
            <a:r>
              <a:rPr lang="fr-FR" sz="800" b="0" i="0" u="none" strike="noStrike" cap="none">
                <a:solidFill>
                  <a:schemeClr val="dk1"/>
                </a:solidFill>
                <a:latin typeface="Gill Sans"/>
                <a:ea typeface="Gill Sans"/>
                <a:cs typeface="Gill Sans"/>
                <a:sym typeface="Gill Sans"/>
              </a:rPr>
              <a:t>)</a:t>
            </a:r>
            <a:endParaRPr sz="800" b="0" i="0" u="none" strike="noStrike" cap="none">
              <a:solidFill>
                <a:srgbClr val="000000"/>
              </a:solidFill>
              <a:latin typeface="Arial"/>
              <a:ea typeface="Arial"/>
              <a:cs typeface="Arial"/>
              <a:sym typeface="Arial"/>
            </a:endParaRPr>
          </a:p>
        </p:txBody>
      </p:sp>
      <p:sp>
        <p:nvSpPr>
          <p:cNvPr id="390" name="Google Shape;390;g84dd23f2bf_0_139"/>
          <p:cNvSpPr txBox="1"/>
          <p:nvPr/>
        </p:nvSpPr>
        <p:spPr>
          <a:xfrm>
            <a:off x="4490813" y="2121525"/>
            <a:ext cx="2133300" cy="43713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A	</a:t>
            </a:r>
            <a:r>
              <a:rPr lang="fr-FR" sz="1700" b="0" i="0" u="none" strike="noStrike" cap="none">
                <a:solidFill>
                  <a:schemeClr val="dk1"/>
                </a:solidFill>
                <a:latin typeface="Gill Sans"/>
                <a:ea typeface="Gill Sans"/>
                <a:cs typeface="Gill Sans"/>
                <a:sym typeface="Gill Sans"/>
              </a:rPr>
              <a:t>colère</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B	</a:t>
            </a:r>
            <a:r>
              <a:rPr lang="fr-FR" sz="1700" b="0" i="0" u="none" strike="noStrike" cap="none">
                <a:solidFill>
                  <a:schemeClr val="dk1"/>
                </a:solidFill>
                <a:latin typeface="Gill Sans"/>
                <a:ea typeface="Gill Sans"/>
                <a:cs typeface="Gill Sans"/>
                <a:sym typeface="Gill Sans"/>
              </a:rPr>
              <a:t>se plaindre</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C	</a:t>
            </a:r>
            <a:r>
              <a:rPr lang="fr-FR" sz="1700" b="0" i="0" u="none" strike="noStrike" cap="none">
                <a:solidFill>
                  <a:schemeClr val="dk1"/>
                </a:solidFill>
                <a:latin typeface="Gill Sans"/>
                <a:ea typeface="Gill Sans"/>
                <a:cs typeface="Gill Sans"/>
                <a:sym typeface="Gill Sans"/>
              </a:rPr>
              <a:t>pleurer</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D	</a:t>
            </a:r>
            <a:r>
              <a:rPr lang="fr-FR" sz="1700" b="0" i="0" u="none" strike="noStrike" cap="none">
                <a:solidFill>
                  <a:schemeClr val="dk1"/>
                </a:solidFill>
                <a:latin typeface="Gill Sans"/>
                <a:ea typeface="Gill Sans"/>
                <a:cs typeface="Gill Sans"/>
                <a:sym typeface="Gill Sans"/>
              </a:rPr>
              <a:t>se faire mal</a:t>
            </a:r>
            <a:endParaRPr sz="1400" b="0" i="0" u="none" strike="noStrike" cap="none">
              <a:solidFill>
                <a:srgbClr val="000000"/>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E	</a:t>
            </a:r>
            <a:r>
              <a:rPr lang="fr-FR" sz="1700" b="0" i="0" u="none" strike="noStrike" cap="none">
                <a:solidFill>
                  <a:schemeClr val="dk1"/>
                </a:solidFill>
                <a:latin typeface="Gill Sans"/>
                <a:ea typeface="Gill Sans"/>
                <a:cs typeface="Gill Sans"/>
                <a:sym typeface="Gill Sans"/>
              </a:rPr>
              <a:t>esprit </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F	</a:t>
            </a:r>
            <a:r>
              <a:rPr lang="fr-FR" sz="1700" b="0" i="0" u="none" strike="noStrike" cap="none">
                <a:solidFill>
                  <a:schemeClr val="dk1"/>
                </a:solidFill>
                <a:latin typeface="Gill Sans"/>
                <a:ea typeface="Gill Sans"/>
                <a:cs typeface="Gill Sans"/>
                <a:sym typeface="Gill Sans"/>
              </a:rPr>
              <a:t>abîmé</a:t>
            </a:r>
            <a:endParaRPr sz="17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391" name="Google Shape;391;g84dd23f2bf_0_139"/>
          <p:cNvSpPr txBox="1"/>
          <p:nvPr/>
        </p:nvSpPr>
        <p:spPr>
          <a:xfrm>
            <a:off x="25" y="2072100"/>
            <a:ext cx="937500" cy="54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1)</a:t>
            </a:r>
            <a:endParaRPr sz="1700" b="0" i="0" u="none" strike="noStrike" cap="none">
              <a:solidFill>
                <a:srgbClr val="0000FF"/>
              </a:solidFill>
              <a:latin typeface="Gill Sans"/>
              <a:ea typeface="Gill Sans"/>
              <a:cs typeface="Gill Sans"/>
              <a:sym typeface="Gill Sans"/>
            </a:endParaRPr>
          </a:p>
        </p:txBody>
      </p:sp>
      <p:sp>
        <p:nvSpPr>
          <p:cNvPr id="392" name="Google Shape;392;g84dd23f2bf_0_139"/>
          <p:cNvSpPr txBox="1"/>
          <p:nvPr/>
        </p:nvSpPr>
        <p:spPr>
          <a:xfrm>
            <a:off x="25" y="2807975"/>
            <a:ext cx="513600" cy="37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2)</a:t>
            </a:r>
            <a:endParaRPr sz="1700" b="0" i="0" u="none" strike="noStrike" cap="none">
              <a:solidFill>
                <a:srgbClr val="0000FF"/>
              </a:solidFill>
              <a:latin typeface="Gill Sans"/>
              <a:ea typeface="Gill Sans"/>
              <a:cs typeface="Gill Sans"/>
              <a:sym typeface="Gill Sans"/>
            </a:endParaRPr>
          </a:p>
        </p:txBody>
      </p:sp>
      <p:sp>
        <p:nvSpPr>
          <p:cNvPr id="393" name="Google Shape;393;g84dd23f2bf_0_139"/>
          <p:cNvSpPr txBox="1"/>
          <p:nvPr/>
        </p:nvSpPr>
        <p:spPr>
          <a:xfrm>
            <a:off x="0" y="3606863"/>
            <a:ext cx="4047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3)</a:t>
            </a:r>
            <a:endParaRPr sz="1700" b="0" i="0" u="none" strike="noStrike" cap="none">
              <a:solidFill>
                <a:srgbClr val="0000FF"/>
              </a:solidFill>
              <a:latin typeface="Gill Sans"/>
              <a:ea typeface="Gill Sans"/>
              <a:cs typeface="Gill Sans"/>
              <a:sym typeface="Gill Sans"/>
            </a:endParaRPr>
          </a:p>
        </p:txBody>
      </p:sp>
      <p:sp>
        <p:nvSpPr>
          <p:cNvPr id="394" name="Google Shape;394;g84dd23f2bf_0_139"/>
          <p:cNvSpPr txBox="1"/>
          <p:nvPr/>
        </p:nvSpPr>
        <p:spPr>
          <a:xfrm>
            <a:off x="0" y="4370813"/>
            <a:ext cx="404700" cy="4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4)</a:t>
            </a:r>
            <a:endParaRPr sz="1700" b="0" i="0" u="none" strike="noStrike" cap="none">
              <a:solidFill>
                <a:srgbClr val="0000FF"/>
              </a:solidFill>
              <a:latin typeface="Gill Sans"/>
              <a:ea typeface="Gill Sans"/>
              <a:cs typeface="Gill Sans"/>
              <a:sym typeface="Gill Sans"/>
            </a:endParaRPr>
          </a:p>
        </p:txBody>
      </p:sp>
      <p:sp>
        <p:nvSpPr>
          <p:cNvPr id="395" name="Google Shape;395;g84dd23f2bf_0_139"/>
          <p:cNvSpPr txBox="1"/>
          <p:nvPr/>
        </p:nvSpPr>
        <p:spPr>
          <a:xfrm>
            <a:off x="0" y="5195975"/>
            <a:ext cx="404700" cy="37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5)</a:t>
            </a:r>
            <a:endParaRPr sz="1700" b="0" i="0" u="none" strike="noStrike" cap="none">
              <a:solidFill>
                <a:srgbClr val="0000FF"/>
              </a:solidFill>
              <a:latin typeface="Gill Sans"/>
              <a:ea typeface="Gill Sans"/>
              <a:cs typeface="Gill Sans"/>
              <a:sym typeface="Gill Sans"/>
            </a:endParaRPr>
          </a:p>
        </p:txBody>
      </p:sp>
      <p:sp>
        <p:nvSpPr>
          <p:cNvPr id="396" name="Google Shape;396;g84dd23f2bf_0_139"/>
          <p:cNvSpPr txBox="1"/>
          <p:nvPr/>
        </p:nvSpPr>
        <p:spPr>
          <a:xfrm>
            <a:off x="0" y="6029125"/>
            <a:ext cx="7116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6)</a:t>
            </a:r>
            <a:endParaRPr sz="2000" b="0" i="0" u="none" strike="noStrike" cap="none">
              <a:solidFill>
                <a:srgbClr val="0000FF"/>
              </a:solidFill>
              <a:latin typeface="Gill Sans"/>
              <a:ea typeface="Gill Sans"/>
              <a:cs typeface="Gill Sans"/>
              <a:sym typeface="Gill Sans"/>
            </a:endParaRPr>
          </a:p>
        </p:txBody>
      </p:sp>
      <p:sp>
        <p:nvSpPr>
          <p:cNvPr id="397" name="Google Shape;397;g84dd23f2bf_0_139"/>
          <p:cNvSpPr txBox="1"/>
          <p:nvPr/>
        </p:nvSpPr>
        <p:spPr>
          <a:xfrm>
            <a:off x="6951413" y="2286500"/>
            <a:ext cx="601800" cy="26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9900FF"/>
                </a:solidFill>
                <a:latin typeface="Gill Sans"/>
                <a:ea typeface="Gill Sans"/>
                <a:cs typeface="Gill Sans"/>
                <a:sym typeface="Gill Sans"/>
              </a:rPr>
              <a:t>I.</a:t>
            </a:r>
            <a:endParaRPr sz="1700" b="0" i="0" u="none" strike="noStrike" cap="none">
              <a:solidFill>
                <a:srgbClr val="9900FF"/>
              </a:solidFill>
              <a:latin typeface="Gill Sans"/>
              <a:ea typeface="Gill Sans"/>
              <a:cs typeface="Gill Sans"/>
              <a:sym typeface="Gill Sans"/>
            </a:endParaRPr>
          </a:p>
        </p:txBody>
      </p:sp>
      <p:sp>
        <p:nvSpPr>
          <p:cNvPr id="398" name="Google Shape;398;g84dd23f2bf_0_139"/>
          <p:cNvSpPr txBox="1"/>
          <p:nvPr/>
        </p:nvSpPr>
        <p:spPr>
          <a:xfrm>
            <a:off x="6951425" y="3083375"/>
            <a:ext cx="404700" cy="29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9900FF"/>
                </a:solidFill>
                <a:latin typeface="Gill Sans"/>
                <a:ea typeface="Gill Sans"/>
                <a:cs typeface="Gill Sans"/>
                <a:sym typeface="Gill Sans"/>
              </a:rPr>
              <a:t>II.</a:t>
            </a:r>
            <a:endParaRPr sz="1700" b="0" i="0" u="none" strike="noStrike" cap="none">
              <a:solidFill>
                <a:srgbClr val="9900FF"/>
              </a:solidFill>
              <a:latin typeface="Gill Sans"/>
              <a:ea typeface="Gill Sans"/>
              <a:cs typeface="Gill Sans"/>
              <a:sym typeface="Gill Sans"/>
            </a:endParaRPr>
          </a:p>
        </p:txBody>
      </p:sp>
      <p:sp>
        <p:nvSpPr>
          <p:cNvPr id="399" name="Google Shape;399;g84dd23f2bf_0_139"/>
          <p:cNvSpPr txBox="1"/>
          <p:nvPr/>
        </p:nvSpPr>
        <p:spPr>
          <a:xfrm>
            <a:off x="6926825" y="3868100"/>
            <a:ext cx="404700" cy="37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9900FF"/>
                </a:solidFill>
                <a:latin typeface="Gill Sans"/>
                <a:ea typeface="Gill Sans"/>
                <a:cs typeface="Gill Sans"/>
                <a:sym typeface="Gill Sans"/>
              </a:rPr>
              <a:t>III.</a:t>
            </a:r>
            <a:endParaRPr sz="1700" b="0" i="0" u="none" strike="noStrike" cap="none">
              <a:solidFill>
                <a:srgbClr val="9900FF"/>
              </a:solidFill>
              <a:latin typeface="Gill Sans"/>
              <a:ea typeface="Gill Sans"/>
              <a:cs typeface="Gill Sans"/>
              <a:sym typeface="Gill Sans"/>
            </a:endParaRPr>
          </a:p>
        </p:txBody>
      </p:sp>
      <p:sp>
        <p:nvSpPr>
          <p:cNvPr id="400" name="Google Shape;400;g84dd23f2bf_0_139"/>
          <p:cNvSpPr txBox="1"/>
          <p:nvPr/>
        </p:nvSpPr>
        <p:spPr>
          <a:xfrm>
            <a:off x="6951425" y="4548013"/>
            <a:ext cx="4638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9900FF"/>
                </a:solidFill>
                <a:latin typeface="Gill Sans"/>
                <a:ea typeface="Gill Sans"/>
                <a:cs typeface="Gill Sans"/>
                <a:sym typeface="Gill Sans"/>
              </a:rPr>
              <a:t>IV.</a:t>
            </a:r>
            <a:endParaRPr sz="1700" b="0" i="0" u="none" strike="noStrike" cap="none">
              <a:solidFill>
                <a:srgbClr val="9900FF"/>
              </a:solidFill>
              <a:latin typeface="Gill Sans"/>
              <a:ea typeface="Gill Sans"/>
              <a:cs typeface="Gill Sans"/>
              <a:sym typeface="Gill Sans"/>
            </a:endParaRPr>
          </a:p>
        </p:txBody>
      </p:sp>
      <p:sp>
        <p:nvSpPr>
          <p:cNvPr id="401" name="Google Shape;401;g84dd23f2bf_0_139"/>
          <p:cNvSpPr txBox="1"/>
          <p:nvPr/>
        </p:nvSpPr>
        <p:spPr>
          <a:xfrm>
            <a:off x="6926825" y="5419800"/>
            <a:ext cx="404700" cy="29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9900FF"/>
                </a:solidFill>
                <a:latin typeface="Gill Sans"/>
                <a:ea typeface="Gill Sans"/>
                <a:cs typeface="Gill Sans"/>
                <a:sym typeface="Gill Sans"/>
              </a:rPr>
              <a:t>V.</a:t>
            </a:r>
            <a:endParaRPr sz="1700" b="0" i="0" u="none" strike="noStrike" cap="none">
              <a:solidFill>
                <a:srgbClr val="9900FF"/>
              </a:solidFill>
              <a:latin typeface="Gill Sans"/>
              <a:ea typeface="Gill Sans"/>
              <a:cs typeface="Gill Sans"/>
              <a:sym typeface="Gill Sans"/>
            </a:endParaRPr>
          </a:p>
        </p:txBody>
      </p:sp>
      <p:sp>
        <p:nvSpPr>
          <p:cNvPr id="402" name="Google Shape;402;g84dd23f2bf_0_139"/>
          <p:cNvSpPr txBox="1"/>
          <p:nvPr/>
        </p:nvSpPr>
        <p:spPr>
          <a:xfrm>
            <a:off x="6926825" y="6108075"/>
            <a:ext cx="740100" cy="26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9900FF"/>
                </a:solidFill>
                <a:latin typeface="Gill Sans"/>
                <a:ea typeface="Gill Sans"/>
                <a:cs typeface="Gill Sans"/>
                <a:sym typeface="Gill Sans"/>
              </a:rPr>
              <a:t>VI.</a:t>
            </a:r>
            <a:endParaRPr sz="1700" b="0" i="0" u="none" strike="noStrike" cap="none">
              <a:solidFill>
                <a:srgbClr val="9900FF"/>
              </a:solidFill>
              <a:latin typeface="Gill Sans"/>
              <a:ea typeface="Gill Sans"/>
              <a:cs typeface="Gill Sans"/>
              <a:sym typeface="Gill Sans"/>
            </a:endParaRPr>
          </a:p>
        </p:txBody>
      </p:sp>
      <p:sp>
        <p:nvSpPr>
          <p:cNvPr id="403" name="Google Shape;403;g84dd23f2bf_0_139"/>
          <p:cNvSpPr txBox="1"/>
          <p:nvPr/>
        </p:nvSpPr>
        <p:spPr>
          <a:xfrm>
            <a:off x="7913825" y="6275800"/>
            <a:ext cx="3758100" cy="37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404" name="Google Shape;404;g84dd23f2bf_0_139"/>
          <p:cNvSpPr txBox="1"/>
          <p:nvPr/>
        </p:nvSpPr>
        <p:spPr>
          <a:xfrm>
            <a:off x="7932900" y="6029125"/>
            <a:ext cx="3874800" cy="54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chemeClr val="dk1"/>
                </a:solidFill>
                <a:latin typeface="Gill Sans"/>
                <a:ea typeface="Gill Sans"/>
                <a:cs typeface="Gill Sans"/>
                <a:sym typeface="Gill Sans"/>
              </a:rPr>
              <a:t>Lorsque quelque chose se décompose, se détériore avec le temps.</a:t>
            </a:r>
            <a:endParaRPr sz="1400" b="0" i="0" u="none" strike="noStrike" cap="none">
              <a:solidFill>
                <a:srgbClr val="000000"/>
              </a:solidFill>
              <a:latin typeface="Gill Sans"/>
              <a:ea typeface="Gill Sans"/>
              <a:cs typeface="Gill Sans"/>
              <a:sym typeface="Gill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801513d6b8_0_54"/>
          <p:cNvSpPr txBox="1"/>
          <p:nvPr/>
        </p:nvSpPr>
        <p:spPr>
          <a:xfrm>
            <a:off x="1250775" y="2072100"/>
            <a:ext cx="23355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gémir</a:t>
            </a:r>
            <a:endParaRPr sz="1700" b="0" i="0" u="none" strike="noStrike" cap="none">
              <a:solidFill>
                <a:srgbClr val="0000FF"/>
              </a:solidFill>
              <a:latin typeface="Gill Sans"/>
              <a:ea typeface="Gill Sans"/>
              <a:cs typeface="Gill Sans"/>
              <a:sym typeface="Gill Sans"/>
            </a:endParaRPr>
          </a:p>
        </p:txBody>
      </p:sp>
      <p:sp>
        <p:nvSpPr>
          <p:cNvPr id="410" name="Google Shape;410;g801513d6b8_0_54"/>
          <p:cNvSpPr txBox="1"/>
          <p:nvPr/>
        </p:nvSpPr>
        <p:spPr>
          <a:xfrm>
            <a:off x="1189225" y="2797475"/>
            <a:ext cx="23355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se cogner</a:t>
            </a:r>
            <a:endParaRPr sz="1700" b="0" i="0" u="none" strike="noStrike" cap="none">
              <a:solidFill>
                <a:srgbClr val="0000FF"/>
              </a:solidFill>
              <a:latin typeface="Gill Sans"/>
              <a:ea typeface="Gill Sans"/>
              <a:cs typeface="Gill Sans"/>
              <a:sym typeface="Gill Sans"/>
            </a:endParaRPr>
          </a:p>
        </p:txBody>
      </p:sp>
      <p:sp>
        <p:nvSpPr>
          <p:cNvPr id="411" name="Google Shape;411;g801513d6b8_0_54"/>
          <p:cNvSpPr txBox="1"/>
          <p:nvPr/>
        </p:nvSpPr>
        <p:spPr>
          <a:xfrm>
            <a:off x="1196250" y="3591588"/>
            <a:ext cx="20382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pourri</a:t>
            </a:r>
            <a:endParaRPr sz="1700" b="0" i="0" u="none" strike="noStrike" cap="none">
              <a:solidFill>
                <a:srgbClr val="0000FF"/>
              </a:solidFill>
              <a:latin typeface="Gill Sans"/>
              <a:ea typeface="Gill Sans"/>
              <a:cs typeface="Gill Sans"/>
              <a:sym typeface="Gill Sans"/>
            </a:endParaRPr>
          </a:p>
        </p:txBody>
      </p:sp>
      <p:sp>
        <p:nvSpPr>
          <p:cNvPr id="412" name="Google Shape;412;g801513d6b8_0_54"/>
          <p:cNvSpPr txBox="1"/>
          <p:nvPr/>
        </p:nvSpPr>
        <p:spPr>
          <a:xfrm>
            <a:off x="1250775" y="4411900"/>
            <a:ext cx="1666800" cy="29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furie</a:t>
            </a:r>
            <a:endParaRPr sz="1700" b="0" i="0" u="none" strike="noStrike" cap="none">
              <a:solidFill>
                <a:srgbClr val="0000FF"/>
              </a:solidFill>
              <a:latin typeface="Gill Sans"/>
              <a:ea typeface="Gill Sans"/>
              <a:cs typeface="Gill Sans"/>
              <a:sym typeface="Gill Sans"/>
            </a:endParaRPr>
          </a:p>
        </p:txBody>
      </p:sp>
      <p:sp>
        <p:nvSpPr>
          <p:cNvPr id="413" name="Google Shape;413;g801513d6b8_0_54"/>
          <p:cNvSpPr txBox="1"/>
          <p:nvPr/>
        </p:nvSpPr>
        <p:spPr>
          <a:xfrm>
            <a:off x="1250750" y="5195975"/>
            <a:ext cx="1889700" cy="54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geindre</a:t>
            </a:r>
            <a:endParaRPr sz="1700" b="0" i="0" u="none" strike="noStrike" cap="none">
              <a:solidFill>
                <a:srgbClr val="0000FF"/>
              </a:solidFill>
              <a:latin typeface="Gill Sans"/>
              <a:ea typeface="Gill Sans"/>
              <a:cs typeface="Gill Sans"/>
              <a:sym typeface="Gill Sans"/>
            </a:endParaRPr>
          </a:p>
        </p:txBody>
      </p:sp>
      <p:sp>
        <p:nvSpPr>
          <p:cNvPr id="414" name="Google Shape;414;g801513d6b8_0_54"/>
          <p:cNvSpPr txBox="1"/>
          <p:nvPr/>
        </p:nvSpPr>
        <p:spPr>
          <a:xfrm>
            <a:off x="1250775" y="6054438"/>
            <a:ext cx="24204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âme</a:t>
            </a:r>
            <a:endParaRPr sz="1700" b="0" i="0" u="none" strike="noStrike" cap="none">
              <a:solidFill>
                <a:srgbClr val="0000FF"/>
              </a:solidFill>
              <a:latin typeface="Gill Sans"/>
              <a:ea typeface="Gill Sans"/>
              <a:cs typeface="Gill Sans"/>
              <a:sym typeface="Gill Sans"/>
            </a:endParaRPr>
          </a:p>
        </p:txBody>
      </p:sp>
      <p:sp>
        <p:nvSpPr>
          <p:cNvPr id="415" name="Google Shape;415;g801513d6b8_0_54"/>
          <p:cNvSpPr txBox="1"/>
          <p:nvPr/>
        </p:nvSpPr>
        <p:spPr>
          <a:xfrm>
            <a:off x="1484650" y="976302"/>
            <a:ext cx="9873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0000FF"/>
                </a:solidFill>
                <a:latin typeface="Gill Sans"/>
                <a:ea typeface="Gill Sans"/>
                <a:cs typeface="Gill Sans"/>
                <a:sym typeface="Gill Sans"/>
              </a:rPr>
              <a:t>Mots</a:t>
            </a:r>
            <a:endParaRPr sz="1800" b="1" i="0" u="none" strike="noStrike" cap="none">
              <a:solidFill>
                <a:srgbClr val="0000FF"/>
              </a:solidFill>
              <a:latin typeface="Gill Sans"/>
              <a:ea typeface="Gill Sans"/>
              <a:cs typeface="Gill Sans"/>
              <a:sym typeface="Gill Sans"/>
            </a:endParaRPr>
          </a:p>
        </p:txBody>
      </p:sp>
      <p:sp>
        <p:nvSpPr>
          <p:cNvPr id="416" name="Google Shape;416;g801513d6b8_0_54"/>
          <p:cNvSpPr txBox="1"/>
          <p:nvPr/>
        </p:nvSpPr>
        <p:spPr>
          <a:xfrm>
            <a:off x="4921150" y="976300"/>
            <a:ext cx="1889700" cy="39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fr-FR" sz="1800" b="1" i="0" u="none" strike="noStrike" cap="none">
                <a:solidFill>
                  <a:srgbClr val="000000"/>
                </a:solidFill>
                <a:latin typeface="Gill Sans"/>
                <a:ea typeface="Gill Sans"/>
                <a:cs typeface="Gill Sans"/>
                <a:sym typeface="Gill Sans"/>
              </a:rPr>
              <a:t>Synonymes </a:t>
            </a:r>
            <a:endParaRPr sz="1800" b="1" i="0" u="none" strike="noStrike" cap="none">
              <a:solidFill>
                <a:srgbClr val="000000"/>
              </a:solidFill>
              <a:latin typeface="Gill Sans"/>
              <a:ea typeface="Gill Sans"/>
              <a:cs typeface="Gill Sans"/>
              <a:sym typeface="Gill Sans"/>
            </a:endParaRPr>
          </a:p>
        </p:txBody>
      </p:sp>
      <p:sp>
        <p:nvSpPr>
          <p:cNvPr id="417" name="Google Shape;417;g801513d6b8_0_54"/>
          <p:cNvSpPr txBox="1"/>
          <p:nvPr/>
        </p:nvSpPr>
        <p:spPr>
          <a:xfrm>
            <a:off x="9370500" y="932188"/>
            <a:ext cx="2821500" cy="29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9900FF"/>
                </a:solidFill>
                <a:latin typeface="Gill Sans"/>
                <a:ea typeface="Gill Sans"/>
                <a:cs typeface="Gill Sans"/>
                <a:sym typeface="Gill Sans"/>
              </a:rPr>
              <a:t>Définitions</a:t>
            </a:r>
            <a:endParaRPr sz="1800" b="1" i="0" u="none" strike="noStrike" cap="none">
              <a:solidFill>
                <a:srgbClr val="9900FF"/>
              </a:solidFill>
              <a:latin typeface="Gill Sans"/>
              <a:ea typeface="Gill Sans"/>
              <a:cs typeface="Gill Sans"/>
              <a:sym typeface="Gill Sans"/>
            </a:endParaRPr>
          </a:p>
        </p:txBody>
      </p:sp>
      <p:sp>
        <p:nvSpPr>
          <p:cNvPr id="418" name="Google Shape;418;g801513d6b8_0_54"/>
          <p:cNvSpPr txBox="1"/>
          <p:nvPr/>
        </p:nvSpPr>
        <p:spPr>
          <a:xfrm>
            <a:off x="8140800" y="1647900"/>
            <a:ext cx="3384600" cy="2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419" name="Google Shape;419;g801513d6b8_0_54"/>
          <p:cNvSpPr txBox="1"/>
          <p:nvPr/>
        </p:nvSpPr>
        <p:spPr>
          <a:xfrm>
            <a:off x="9995900" y="739138"/>
            <a:ext cx="3477600" cy="68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420" name="Google Shape;420;g801513d6b8_0_54"/>
          <p:cNvSpPr txBox="1"/>
          <p:nvPr/>
        </p:nvSpPr>
        <p:spPr>
          <a:xfrm>
            <a:off x="8466425" y="1943925"/>
            <a:ext cx="2496600" cy="297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421" name="Google Shape;421;g801513d6b8_0_54"/>
          <p:cNvSpPr txBox="1"/>
          <p:nvPr/>
        </p:nvSpPr>
        <p:spPr>
          <a:xfrm>
            <a:off x="7880500" y="2178988"/>
            <a:ext cx="3375900" cy="541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“Faire entendre un cri, un son plaintif et/ou souffrir écrasé par une oppression, une torture.”</a:t>
            </a:r>
            <a:endParaRPr sz="1400" b="0" i="0" u="none" strike="noStrike" cap="none">
              <a:solidFill>
                <a:srgbClr val="000000"/>
              </a:solidFill>
              <a:latin typeface="Gill Sans"/>
              <a:ea typeface="Gill Sans"/>
              <a:cs typeface="Gill Sans"/>
              <a:sym typeface="Gill Sans"/>
            </a:endParaRPr>
          </a:p>
        </p:txBody>
      </p:sp>
      <p:sp>
        <p:nvSpPr>
          <p:cNvPr id="422" name="Google Shape;422;g801513d6b8_0_54"/>
          <p:cNvSpPr txBox="1"/>
          <p:nvPr/>
        </p:nvSpPr>
        <p:spPr>
          <a:xfrm>
            <a:off x="7880500" y="3921363"/>
            <a:ext cx="3758100" cy="54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“Accès de rage, de fureur se manifestant par des actes d'une grande violence.”</a:t>
            </a:r>
            <a:endParaRPr sz="1400" b="0" i="0" u="none" strike="noStrike" cap="none">
              <a:solidFill>
                <a:srgbClr val="000000"/>
              </a:solidFill>
              <a:latin typeface="Gill Sans"/>
              <a:ea typeface="Gill Sans"/>
              <a:cs typeface="Gill Sans"/>
              <a:sym typeface="Gill Sans"/>
            </a:endParaRPr>
          </a:p>
        </p:txBody>
      </p:sp>
      <p:sp>
        <p:nvSpPr>
          <p:cNvPr id="423" name="Google Shape;423;g801513d6b8_0_54"/>
          <p:cNvSpPr txBox="1"/>
          <p:nvPr/>
        </p:nvSpPr>
        <p:spPr>
          <a:xfrm>
            <a:off x="7784950" y="5419788"/>
            <a:ext cx="3949200" cy="4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  “Gémir d'une voix faible, inarticulée sous l'effort, la douleur.”</a:t>
            </a:r>
            <a:endParaRPr sz="1400" b="0" i="0" u="none" strike="noStrike" cap="none">
              <a:solidFill>
                <a:srgbClr val="000000"/>
              </a:solidFill>
              <a:latin typeface="Gill Sans"/>
              <a:ea typeface="Gill Sans"/>
              <a:cs typeface="Gill Sans"/>
              <a:sym typeface="Gill Sans"/>
            </a:endParaRPr>
          </a:p>
        </p:txBody>
      </p:sp>
      <p:sp>
        <p:nvSpPr>
          <p:cNvPr id="424" name="Google Shape;424;g801513d6b8_0_54"/>
          <p:cNvSpPr txBox="1"/>
          <p:nvPr/>
        </p:nvSpPr>
        <p:spPr>
          <a:xfrm>
            <a:off x="7913825" y="4563775"/>
            <a:ext cx="3758100" cy="4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“Siège de l'activité psychique et des états de conscience de quelqu'un.” </a:t>
            </a:r>
            <a:endParaRPr sz="1400" b="0" i="0" u="none" strike="noStrike" cap="none">
              <a:solidFill>
                <a:srgbClr val="000000"/>
              </a:solidFill>
              <a:latin typeface="Gill Sans"/>
              <a:ea typeface="Gill Sans"/>
              <a:cs typeface="Gill Sans"/>
              <a:sym typeface="Gill Sans"/>
            </a:endParaRPr>
          </a:p>
        </p:txBody>
      </p:sp>
      <p:sp>
        <p:nvSpPr>
          <p:cNvPr id="425" name="Google Shape;425;g801513d6b8_0_54"/>
          <p:cNvSpPr txBox="1"/>
          <p:nvPr/>
        </p:nvSpPr>
        <p:spPr>
          <a:xfrm>
            <a:off x="7858500" y="3098425"/>
            <a:ext cx="3532500" cy="4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50"/>
              <a:buFont typeface="Arial"/>
              <a:buNone/>
            </a:pPr>
            <a:r>
              <a:rPr lang="fr-FR" sz="1150" b="0" i="0" u="none" strike="noStrike" cap="none">
                <a:solidFill>
                  <a:srgbClr val="000000"/>
                </a:solidFill>
                <a:latin typeface="Gill Sans"/>
                <a:ea typeface="Gill Sans"/>
                <a:cs typeface="Gill Sans"/>
                <a:sym typeface="Gill Sans"/>
              </a:rPr>
              <a:t>“Se heurter contre quelque chose, se donner une contusion.”</a:t>
            </a:r>
            <a:endParaRPr sz="1400" b="0" i="0" u="none" strike="noStrike" cap="none">
              <a:solidFill>
                <a:srgbClr val="000000"/>
              </a:solidFill>
              <a:latin typeface="Gill Sans"/>
              <a:ea typeface="Gill Sans"/>
              <a:cs typeface="Gill Sans"/>
              <a:sym typeface="Gill Sans"/>
            </a:endParaRPr>
          </a:p>
        </p:txBody>
      </p:sp>
      <p:sp>
        <p:nvSpPr>
          <p:cNvPr id="426" name="Google Shape;426;g801513d6b8_0_54"/>
          <p:cNvSpPr/>
          <p:nvPr/>
        </p:nvSpPr>
        <p:spPr>
          <a:xfrm>
            <a:off x="212325" y="105025"/>
            <a:ext cx="8907000" cy="424500"/>
          </a:xfrm>
          <a:prstGeom prst="rect">
            <a:avLst/>
          </a:prstGeom>
          <a:solidFill>
            <a:srgbClr val="C5C0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000000"/>
                </a:solidFill>
                <a:latin typeface="Gill Sans"/>
                <a:ea typeface="Gill Sans"/>
                <a:cs typeface="Gill Sans"/>
                <a:sym typeface="Gill Sans"/>
              </a:rPr>
              <a:t>Relier les mots à leurs synonymes (= mots de même signification/sens) puis à leurs définitions.</a:t>
            </a:r>
            <a:endParaRPr sz="1800" b="0" i="0" u="none" strike="noStrike" cap="none">
              <a:solidFill>
                <a:srgbClr val="000000"/>
              </a:solidFill>
              <a:latin typeface="Gill Sans"/>
              <a:ea typeface="Gill Sans"/>
              <a:cs typeface="Gill Sans"/>
              <a:sym typeface="Gill Sans"/>
            </a:endParaRPr>
          </a:p>
        </p:txBody>
      </p:sp>
      <p:sp>
        <p:nvSpPr>
          <p:cNvPr id="427" name="Google Shape;427;g801513d6b8_0_54"/>
          <p:cNvSpPr txBox="1"/>
          <p:nvPr/>
        </p:nvSpPr>
        <p:spPr>
          <a:xfrm>
            <a:off x="9995900" y="-88800"/>
            <a:ext cx="2724300" cy="42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fr-FR" sz="800" b="0" i="0" u="none" strike="noStrike" cap="none">
                <a:solidFill>
                  <a:schemeClr val="dk1"/>
                </a:solidFill>
                <a:latin typeface="Gill Sans"/>
                <a:ea typeface="Gill Sans"/>
                <a:cs typeface="Gill Sans"/>
                <a:sym typeface="Gill Sans"/>
              </a:rPr>
              <a:t>(définitions selon le dictionnaire français </a:t>
            </a:r>
            <a:r>
              <a:rPr lang="fr-FR" sz="800" b="0" i="0" u="sng" strike="noStrike" cap="none">
                <a:solidFill>
                  <a:schemeClr val="hlink"/>
                </a:solidFill>
                <a:latin typeface="Gill Sans"/>
                <a:ea typeface="Gill Sans"/>
                <a:cs typeface="Gill Sans"/>
                <a:sym typeface="Gill Sans"/>
                <a:hlinkClick r:id="rId3"/>
              </a:rPr>
              <a:t>Larousse</a:t>
            </a:r>
            <a:r>
              <a:rPr lang="fr-FR" sz="800" b="0" i="0" u="none" strike="noStrike" cap="none">
                <a:solidFill>
                  <a:schemeClr val="dk1"/>
                </a:solidFill>
                <a:latin typeface="Gill Sans"/>
                <a:ea typeface="Gill Sans"/>
                <a:cs typeface="Gill Sans"/>
                <a:sym typeface="Gill Sans"/>
              </a:rPr>
              <a:t>)</a:t>
            </a:r>
            <a:endParaRPr sz="800" b="0" i="0" u="none" strike="noStrike" cap="none">
              <a:solidFill>
                <a:srgbClr val="000000"/>
              </a:solidFill>
              <a:latin typeface="Arial"/>
              <a:ea typeface="Arial"/>
              <a:cs typeface="Arial"/>
              <a:sym typeface="Arial"/>
            </a:endParaRPr>
          </a:p>
        </p:txBody>
      </p:sp>
      <p:sp>
        <p:nvSpPr>
          <p:cNvPr id="428" name="Google Shape;428;g801513d6b8_0_54"/>
          <p:cNvSpPr txBox="1"/>
          <p:nvPr/>
        </p:nvSpPr>
        <p:spPr>
          <a:xfrm>
            <a:off x="4490813" y="2121525"/>
            <a:ext cx="2133300" cy="43713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A	</a:t>
            </a:r>
            <a:r>
              <a:rPr lang="fr-FR" sz="1700" b="0" i="0" u="none" strike="noStrike" cap="none">
                <a:solidFill>
                  <a:schemeClr val="dk1"/>
                </a:solidFill>
                <a:latin typeface="Gill Sans"/>
                <a:ea typeface="Gill Sans"/>
                <a:cs typeface="Gill Sans"/>
                <a:sym typeface="Gill Sans"/>
              </a:rPr>
              <a:t>colère</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B	</a:t>
            </a:r>
            <a:r>
              <a:rPr lang="fr-FR" sz="1700" b="0" i="0" u="none" strike="noStrike" cap="none">
                <a:solidFill>
                  <a:schemeClr val="dk1"/>
                </a:solidFill>
                <a:latin typeface="Gill Sans"/>
                <a:ea typeface="Gill Sans"/>
                <a:cs typeface="Gill Sans"/>
                <a:sym typeface="Gill Sans"/>
              </a:rPr>
              <a:t>se plaindre</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C	</a:t>
            </a:r>
            <a:r>
              <a:rPr lang="fr-FR" sz="1700" b="0" i="0" u="none" strike="noStrike" cap="none">
                <a:solidFill>
                  <a:schemeClr val="dk1"/>
                </a:solidFill>
                <a:latin typeface="Gill Sans"/>
                <a:ea typeface="Gill Sans"/>
                <a:cs typeface="Gill Sans"/>
                <a:sym typeface="Gill Sans"/>
              </a:rPr>
              <a:t>pleurer</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D	</a:t>
            </a:r>
            <a:r>
              <a:rPr lang="fr-FR" sz="1700" b="0" i="0" u="none" strike="noStrike" cap="none">
                <a:solidFill>
                  <a:schemeClr val="dk1"/>
                </a:solidFill>
                <a:latin typeface="Gill Sans"/>
                <a:ea typeface="Gill Sans"/>
                <a:cs typeface="Gill Sans"/>
                <a:sym typeface="Gill Sans"/>
              </a:rPr>
              <a:t>se faire mal</a:t>
            </a:r>
            <a:endParaRPr sz="1400" b="0" i="0" u="none" strike="noStrike" cap="none">
              <a:solidFill>
                <a:srgbClr val="000000"/>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E	</a:t>
            </a:r>
            <a:r>
              <a:rPr lang="fr-FR" sz="1700" b="0" i="0" u="none" strike="noStrike" cap="none">
                <a:solidFill>
                  <a:schemeClr val="dk1"/>
                </a:solidFill>
                <a:latin typeface="Gill Sans"/>
                <a:ea typeface="Gill Sans"/>
                <a:cs typeface="Gill Sans"/>
                <a:sym typeface="Gill Sans"/>
              </a:rPr>
              <a:t>esprit </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a:p>
            <a:pPr marL="457200" marR="0" lvl="0" indent="-317500" algn="l" rtl="0">
              <a:lnSpc>
                <a:spcPct val="100000"/>
              </a:lnSpc>
              <a:spcBef>
                <a:spcPts val="0"/>
              </a:spcBef>
              <a:spcAft>
                <a:spcPts val="0"/>
              </a:spcAft>
              <a:buClr>
                <a:srgbClr val="000000"/>
              </a:buClr>
              <a:buSzPts val="1400"/>
              <a:buFont typeface="Gill Sans"/>
              <a:buChar char="●"/>
            </a:pPr>
            <a:r>
              <a:rPr lang="fr-FR" sz="1400" b="0" i="0" u="none" strike="noStrike" cap="none">
                <a:solidFill>
                  <a:srgbClr val="000000"/>
                </a:solidFill>
                <a:latin typeface="Gill Sans"/>
                <a:ea typeface="Gill Sans"/>
                <a:cs typeface="Gill Sans"/>
                <a:sym typeface="Gill Sans"/>
              </a:rPr>
              <a:t>F	</a:t>
            </a:r>
            <a:r>
              <a:rPr lang="fr-FR" sz="1700" b="0" i="0" u="none" strike="noStrike" cap="none">
                <a:solidFill>
                  <a:schemeClr val="dk1"/>
                </a:solidFill>
                <a:latin typeface="Gill Sans"/>
                <a:ea typeface="Gill Sans"/>
                <a:cs typeface="Gill Sans"/>
                <a:sym typeface="Gill Sans"/>
              </a:rPr>
              <a:t>abîmé</a:t>
            </a:r>
            <a:endParaRPr sz="17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429" name="Google Shape;429;g801513d6b8_0_54"/>
          <p:cNvSpPr txBox="1"/>
          <p:nvPr/>
        </p:nvSpPr>
        <p:spPr>
          <a:xfrm>
            <a:off x="25" y="2072100"/>
            <a:ext cx="937500" cy="54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1)</a:t>
            </a:r>
            <a:endParaRPr sz="1700" b="0" i="0" u="none" strike="noStrike" cap="none">
              <a:solidFill>
                <a:srgbClr val="0000FF"/>
              </a:solidFill>
              <a:latin typeface="Gill Sans"/>
              <a:ea typeface="Gill Sans"/>
              <a:cs typeface="Gill Sans"/>
              <a:sym typeface="Gill Sans"/>
            </a:endParaRPr>
          </a:p>
        </p:txBody>
      </p:sp>
      <p:sp>
        <p:nvSpPr>
          <p:cNvPr id="430" name="Google Shape;430;g801513d6b8_0_54"/>
          <p:cNvSpPr txBox="1"/>
          <p:nvPr/>
        </p:nvSpPr>
        <p:spPr>
          <a:xfrm>
            <a:off x="25" y="2807975"/>
            <a:ext cx="513600" cy="37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2)</a:t>
            </a:r>
            <a:endParaRPr sz="1700" b="0" i="0" u="none" strike="noStrike" cap="none">
              <a:solidFill>
                <a:srgbClr val="0000FF"/>
              </a:solidFill>
              <a:latin typeface="Gill Sans"/>
              <a:ea typeface="Gill Sans"/>
              <a:cs typeface="Gill Sans"/>
              <a:sym typeface="Gill Sans"/>
            </a:endParaRPr>
          </a:p>
        </p:txBody>
      </p:sp>
      <p:sp>
        <p:nvSpPr>
          <p:cNvPr id="431" name="Google Shape;431;g801513d6b8_0_54"/>
          <p:cNvSpPr txBox="1"/>
          <p:nvPr/>
        </p:nvSpPr>
        <p:spPr>
          <a:xfrm>
            <a:off x="0" y="3606863"/>
            <a:ext cx="4047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3)</a:t>
            </a:r>
            <a:endParaRPr sz="1700" b="0" i="0" u="none" strike="noStrike" cap="none">
              <a:solidFill>
                <a:srgbClr val="0000FF"/>
              </a:solidFill>
              <a:latin typeface="Gill Sans"/>
              <a:ea typeface="Gill Sans"/>
              <a:cs typeface="Gill Sans"/>
              <a:sym typeface="Gill Sans"/>
            </a:endParaRPr>
          </a:p>
        </p:txBody>
      </p:sp>
      <p:sp>
        <p:nvSpPr>
          <p:cNvPr id="432" name="Google Shape;432;g801513d6b8_0_54"/>
          <p:cNvSpPr txBox="1"/>
          <p:nvPr/>
        </p:nvSpPr>
        <p:spPr>
          <a:xfrm>
            <a:off x="0" y="4370813"/>
            <a:ext cx="404700" cy="45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4)</a:t>
            </a:r>
            <a:endParaRPr sz="1700" b="0" i="0" u="none" strike="noStrike" cap="none">
              <a:solidFill>
                <a:srgbClr val="0000FF"/>
              </a:solidFill>
              <a:latin typeface="Gill Sans"/>
              <a:ea typeface="Gill Sans"/>
              <a:cs typeface="Gill Sans"/>
              <a:sym typeface="Gill Sans"/>
            </a:endParaRPr>
          </a:p>
        </p:txBody>
      </p:sp>
      <p:sp>
        <p:nvSpPr>
          <p:cNvPr id="433" name="Google Shape;433;g801513d6b8_0_54"/>
          <p:cNvSpPr txBox="1"/>
          <p:nvPr/>
        </p:nvSpPr>
        <p:spPr>
          <a:xfrm>
            <a:off x="0" y="5195975"/>
            <a:ext cx="404700" cy="37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5)</a:t>
            </a:r>
            <a:endParaRPr sz="1700" b="0" i="0" u="none" strike="noStrike" cap="none">
              <a:solidFill>
                <a:srgbClr val="0000FF"/>
              </a:solidFill>
              <a:latin typeface="Gill Sans"/>
              <a:ea typeface="Gill Sans"/>
              <a:cs typeface="Gill Sans"/>
              <a:sym typeface="Gill Sans"/>
            </a:endParaRPr>
          </a:p>
        </p:txBody>
      </p:sp>
      <p:sp>
        <p:nvSpPr>
          <p:cNvPr id="434" name="Google Shape;434;g801513d6b8_0_54"/>
          <p:cNvSpPr txBox="1"/>
          <p:nvPr/>
        </p:nvSpPr>
        <p:spPr>
          <a:xfrm>
            <a:off x="0" y="6029125"/>
            <a:ext cx="7116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0000FF"/>
                </a:solidFill>
                <a:latin typeface="Gill Sans"/>
                <a:ea typeface="Gill Sans"/>
                <a:cs typeface="Gill Sans"/>
                <a:sym typeface="Gill Sans"/>
              </a:rPr>
              <a:t>6)</a:t>
            </a:r>
            <a:endParaRPr sz="2000" b="0" i="0" u="none" strike="noStrike" cap="none">
              <a:solidFill>
                <a:srgbClr val="0000FF"/>
              </a:solidFill>
              <a:latin typeface="Gill Sans"/>
              <a:ea typeface="Gill Sans"/>
              <a:cs typeface="Gill Sans"/>
              <a:sym typeface="Gill Sans"/>
            </a:endParaRPr>
          </a:p>
        </p:txBody>
      </p:sp>
      <p:sp>
        <p:nvSpPr>
          <p:cNvPr id="435" name="Google Shape;435;g801513d6b8_0_54"/>
          <p:cNvSpPr txBox="1"/>
          <p:nvPr/>
        </p:nvSpPr>
        <p:spPr>
          <a:xfrm>
            <a:off x="6951413" y="2286500"/>
            <a:ext cx="601800" cy="26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9900FF"/>
                </a:solidFill>
                <a:latin typeface="Gill Sans"/>
                <a:ea typeface="Gill Sans"/>
                <a:cs typeface="Gill Sans"/>
                <a:sym typeface="Gill Sans"/>
              </a:rPr>
              <a:t>I.</a:t>
            </a:r>
            <a:endParaRPr sz="1700" b="0" i="0" u="none" strike="noStrike" cap="none">
              <a:solidFill>
                <a:srgbClr val="9900FF"/>
              </a:solidFill>
              <a:latin typeface="Gill Sans"/>
              <a:ea typeface="Gill Sans"/>
              <a:cs typeface="Gill Sans"/>
              <a:sym typeface="Gill Sans"/>
            </a:endParaRPr>
          </a:p>
        </p:txBody>
      </p:sp>
      <p:sp>
        <p:nvSpPr>
          <p:cNvPr id="436" name="Google Shape;436;g801513d6b8_0_54"/>
          <p:cNvSpPr txBox="1"/>
          <p:nvPr/>
        </p:nvSpPr>
        <p:spPr>
          <a:xfrm>
            <a:off x="6951425" y="3083375"/>
            <a:ext cx="404700" cy="29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9900FF"/>
                </a:solidFill>
                <a:latin typeface="Gill Sans"/>
                <a:ea typeface="Gill Sans"/>
                <a:cs typeface="Gill Sans"/>
                <a:sym typeface="Gill Sans"/>
              </a:rPr>
              <a:t>II.</a:t>
            </a:r>
            <a:endParaRPr sz="1700" b="0" i="0" u="none" strike="noStrike" cap="none">
              <a:solidFill>
                <a:srgbClr val="9900FF"/>
              </a:solidFill>
              <a:latin typeface="Gill Sans"/>
              <a:ea typeface="Gill Sans"/>
              <a:cs typeface="Gill Sans"/>
              <a:sym typeface="Gill Sans"/>
            </a:endParaRPr>
          </a:p>
        </p:txBody>
      </p:sp>
      <p:sp>
        <p:nvSpPr>
          <p:cNvPr id="437" name="Google Shape;437;g801513d6b8_0_54"/>
          <p:cNvSpPr txBox="1"/>
          <p:nvPr/>
        </p:nvSpPr>
        <p:spPr>
          <a:xfrm>
            <a:off x="6926825" y="3868100"/>
            <a:ext cx="404700" cy="37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9900FF"/>
                </a:solidFill>
                <a:latin typeface="Gill Sans"/>
                <a:ea typeface="Gill Sans"/>
                <a:cs typeface="Gill Sans"/>
                <a:sym typeface="Gill Sans"/>
              </a:rPr>
              <a:t>III.</a:t>
            </a:r>
            <a:endParaRPr sz="1700" b="0" i="0" u="none" strike="noStrike" cap="none">
              <a:solidFill>
                <a:srgbClr val="9900FF"/>
              </a:solidFill>
              <a:latin typeface="Gill Sans"/>
              <a:ea typeface="Gill Sans"/>
              <a:cs typeface="Gill Sans"/>
              <a:sym typeface="Gill Sans"/>
            </a:endParaRPr>
          </a:p>
        </p:txBody>
      </p:sp>
      <p:sp>
        <p:nvSpPr>
          <p:cNvPr id="438" name="Google Shape;438;g801513d6b8_0_54"/>
          <p:cNvSpPr txBox="1"/>
          <p:nvPr/>
        </p:nvSpPr>
        <p:spPr>
          <a:xfrm>
            <a:off x="6951425" y="4548013"/>
            <a:ext cx="4638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9900FF"/>
                </a:solidFill>
                <a:latin typeface="Gill Sans"/>
                <a:ea typeface="Gill Sans"/>
                <a:cs typeface="Gill Sans"/>
                <a:sym typeface="Gill Sans"/>
              </a:rPr>
              <a:t>IV.</a:t>
            </a:r>
            <a:endParaRPr sz="1700" b="0" i="0" u="none" strike="noStrike" cap="none">
              <a:solidFill>
                <a:srgbClr val="9900FF"/>
              </a:solidFill>
              <a:latin typeface="Gill Sans"/>
              <a:ea typeface="Gill Sans"/>
              <a:cs typeface="Gill Sans"/>
              <a:sym typeface="Gill Sans"/>
            </a:endParaRPr>
          </a:p>
        </p:txBody>
      </p:sp>
      <p:sp>
        <p:nvSpPr>
          <p:cNvPr id="439" name="Google Shape;439;g801513d6b8_0_54"/>
          <p:cNvSpPr txBox="1"/>
          <p:nvPr/>
        </p:nvSpPr>
        <p:spPr>
          <a:xfrm>
            <a:off x="6926825" y="5419800"/>
            <a:ext cx="404700" cy="29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9900FF"/>
                </a:solidFill>
                <a:latin typeface="Gill Sans"/>
                <a:ea typeface="Gill Sans"/>
                <a:cs typeface="Gill Sans"/>
                <a:sym typeface="Gill Sans"/>
              </a:rPr>
              <a:t>V.</a:t>
            </a:r>
            <a:endParaRPr sz="1700" b="0" i="0" u="none" strike="noStrike" cap="none">
              <a:solidFill>
                <a:srgbClr val="9900FF"/>
              </a:solidFill>
              <a:latin typeface="Gill Sans"/>
              <a:ea typeface="Gill Sans"/>
              <a:cs typeface="Gill Sans"/>
              <a:sym typeface="Gill Sans"/>
            </a:endParaRPr>
          </a:p>
        </p:txBody>
      </p:sp>
      <p:sp>
        <p:nvSpPr>
          <p:cNvPr id="440" name="Google Shape;440;g801513d6b8_0_54"/>
          <p:cNvSpPr txBox="1"/>
          <p:nvPr/>
        </p:nvSpPr>
        <p:spPr>
          <a:xfrm>
            <a:off x="6926825" y="6108075"/>
            <a:ext cx="740100" cy="26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fr-FR" sz="1700" b="0" i="0" u="none" strike="noStrike" cap="none">
                <a:solidFill>
                  <a:srgbClr val="9900FF"/>
                </a:solidFill>
                <a:latin typeface="Gill Sans"/>
                <a:ea typeface="Gill Sans"/>
                <a:cs typeface="Gill Sans"/>
                <a:sym typeface="Gill Sans"/>
              </a:rPr>
              <a:t>VI.</a:t>
            </a:r>
            <a:endParaRPr sz="1700" b="0" i="0" u="none" strike="noStrike" cap="none">
              <a:solidFill>
                <a:srgbClr val="9900FF"/>
              </a:solidFill>
              <a:latin typeface="Gill Sans"/>
              <a:ea typeface="Gill Sans"/>
              <a:cs typeface="Gill Sans"/>
              <a:sym typeface="Gill Sans"/>
            </a:endParaRPr>
          </a:p>
        </p:txBody>
      </p:sp>
      <p:sp>
        <p:nvSpPr>
          <p:cNvPr id="441" name="Google Shape;441;g801513d6b8_0_54"/>
          <p:cNvSpPr txBox="1"/>
          <p:nvPr/>
        </p:nvSpPr>
        <p:spPr>
          <a:xfrm>
            <a:off x="7913825" y="6275800"/>
            <a:ext cx="3758100" cy="37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a:ea typeface="Gill Sans"/>
              <a:cs typeface="Gill Sans"/>
              <a:sym typeface="Gill Sans"/>
            </a:endParaRPr>
          </a:p>
        </p:txBody>
      </p:sp>
      <p:sp>
        <p:nvSpPr>
          <p:cNvPr id="442" name="Google Shape;442;g801513d6b8_0_54"/>
          <p:cNvSpPr txBox="1"/>
          <p:nvPr/>
        </p:nvSpPr>
        <p:spPr>
          <a:xfrm>
            <a:off x="7932900" y="6029125"/>
            <a:ext cx="3874800" cy="54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r-FR" sz="1150" b="0" i="0" u="none" strike="noStrike" cap="none">
                <a:solidFill>
                  <a:schemeClr val="dk1"/>
                </a:solidFill>
                <a:latin typeface="Gill Sans"/>
                <a:ea typeface="Gill Sans"/>
                <a:cs typeface="Gill Sans"/>
                <a:sym typeface="Gill Sans"/>
              </a:rPr>
              <a:t>Lorsque quelque chose se décompose, se détériore avec le temps.</a:t>
            </a:r>
            <a:endParaRPr sz="1400" b="0" i="0" u="none" strike="noStrike" cap="none">
              <a:solidFill>
                <a:srgbClr val="000000"/>
              </a:solidFill>
              <a:latin typeface="Gill Sans"/>
              <a:ea typeface="Gill Sans"/>
              <a:cs typeface="Gill Sans"/>
              <a:sym typeface="Gill Sans"/>
            </a:endParaRPr>
          </a:p>
        </p:txBody>
      </p:sp>
      <p:cxnSp>
        <p:nvCxnSpPr>
          <p:cNvPr id="443" name="Google Shape;443;g801513d6b8_0_54"/>
          <p:cNvCxnSpPr>
            <a:stCxn id="410" idx="2"/>
            <a:endCxn id="428" idx="1"/>
          </p:cNvCxnSpPr>
          <p:nvPr/>
        </p:nvCxnSpPr>
        <p:spPr>
          <a:xfrm>
            <a:off x="2356975" y="3190175"/>
            <a:ext cx="2133900" cy="1116900"/>
          </a:xfrm>
          <a:prstGeom prst="straightConnector1">
            <a:avLst/>
          </a:prstGeom>
          <a:noFill/>
          <a:ln w="9525" cap="flat" cmpd="sng">
            <a:solidFill>
              <a:schemeClr val="dk2"/>
            </a:solidFill>
            <a:prstDash val="solid"/>
            <a:round/>
            <a:headEnd type="none" w="sm" len="sm"/>
            <a:tailEnd type="triangle" w="med" len="med"/>
          </a:ln>
        </p:spPr>
      </p:cxnSp>
      <p:cxnSp>
        <p:nvCxnSpPr>
          <p:cNvPr id="444" name="Google Shape;444;g801513d6b8_0_54"/>
          <p:cNvCxnSpPr>
            <a:stCxn id="411" idx="2"/>
          </p:cNvCxnSpPr>
          <p:nvPr/>
        </p:nvCxnSpPr>
        <p:spPr>
          <a:xfrm>
            <a:off x="2215350" y="3984288"/>
            <a:ext cx="2392800" cy="1669800"/>
          </a:xfrm>
          <a:prstGeom prst="straightConnector1">
            <a:avLst/>
          </a:prstGeom>
          <a:noFill/>
          <a:ln w="9525" cap="flat" cmpd="sng">
            <a:solidFill>
              <a:schemeClr val="dk2"/>
            </a:solidFill>
            <a:prstDash val="solid"/>
            <a:round/>
            <a:headEnd type="none" w="sm" len="sm"/>
            <a:tailEnd type="triangle" w="med" len="med"/>
          </a:ln>
        </p:spPr>
      </p:cxnSp>
      <p:cxnSp>
        <p:nvCxnSpPr>
          <p:cNvPr id="445" name="Google Shape;445;g801513d6b8_0_54"/>
          <p:cNvCxnSpPr>
            <a:stCxn id="412" idx="2"/>
          </p:cNvCxnSpPr>
          <p:nvPr/>
        </p:nvCxnSpPr>
        <p:spPr>
          <a:xfrm rot="10800000" flipH="1">
            <a:off x="2084175" y="2506300"/>
            <a:ext cx="2494500" cy="2202900"/>
          </a:xfrm>
          <a:prstGeom prst="straightConnector1">
            <a:avLst/>
          </a:prstGeom>
          <a:noFill/>
          <a:ln w="9525" cap="flat" cmpd="sng">
            <a:solidFill>
              <a:schemeClr val="dk2"/>
            </a:solidFill>
            <a:prstDash val="solid"/>
            <a:round/>
            <a:headEnd type="none" w="sm" len="sm"/>
            <a:tailEnd type="triangle" w="med" len="med"/>
          </a:ln>
        </p:spPr>
      </p:cxnSp>
      <p:cxnSp>
        <p:nvCxnSpPr>
          <p:cNvPr id="446" name="Google Shape;446;g801513d6b8_0_54"/>
          <p:cNvCxnSpPr/>
          <p:nvPr/>
        </p:nvCxnSpPr>
        <p:spPr>
          <a:xfrm rot="10800000" flipH="1">
            <a:off x="1953800" y="5111425"/>
            <a:ext cx="2634600" cy="1194000"/>
          </a:xfrm>
          <a:prstGeom prst="straightConnector1">
            <a:avLst/>
          </a:prstGeom>
          <a:noFill/>
          <a:ln w="9525" cap="flat" cmpd="sng">
            <a:solidFill>
              <a:schemeClr val="dk2"/>
            </a:solidFill>
            <a:prstDash val="solid"/>
            <a:round/>
            <a:headEnd type="none" w="sm" len="sm"/>
            <a:tailEnd type="triangle" w="med" len="med"/>
          </a:ln>
        </p:spPr>
      </p:cxnSp>
      <p:cxnSp>
        <p:nvCxnSpPr>
          <p:cNvPr id="447" name="Google Shape;447;g801513d6b8_0_54"/>
          <p:cNvCxnSpPr/>
          <p:nvPr/>
        </p:nvCxnSpPr>
        <p:spPr>
          <a:xfrm>
            <a:off x="2190625" y="2299150"/>
            <a:ext cx="2427300" cy="1381500"/>
          </a:xfrm>
          <a:prstGeom prst="straightConnector1">
            <a:avLst/>
          </a:prstGeom>
          <a:noFill/>
          <a:ln w="9525" cap="flat" cmpd="sng">
            <a:solidFill>
              <a:schemeClr val="dk2"/>
            </a:solidFill>
            <a:prstDash val="solid"/>
            <a:round/>
            <a:headEnd type="none" w="sm" len="sm"/>
            <a:tailEnd type="triangle" w="med" len="med"/>
          </a:ln>
        </p:spPr>
      </p:cxnSp>
      <p:cxnSp>
        <p:nvCxnSpPr>
          <p:cNvPr id="448" name="Google Shape;448;g801513d6b8_0_54"/>
          <p:cNvCxnSpPr/>
          <p:nvPr/>
        </p:nvCxnSpPr>
        <p:spPr>
          <a:xfrm rot="10800000" flipH="1">
            <a:off x="2151150" y="3098425"/>
            <a:ext cx="2447100" cy="2378100"/>
          </a:xfrm>
          <a:prstGeom prst="straightConnector1">
            <a:avLst/>
          </a:prstGeom>
          <a:noFill/>
          <a:ln w="9525" cap="flat" cmpd="sng">
            <a:solidFill>
              <a:schemeClr val="dk2"/>
            </a:solidFill>
            <a:prstDash val="solid"/>
            <a:round/>
            <a:headEnd type="none" w="sm" len="sm"/>
            <a:tailEnd type="triangle" w="med" len="med"/>
          </a:ln>
        </p:spPr>
      </p:cxnSp>
      <p:cxnSp>
        <p:nvCxnSpPr>
          <p:cNvPr id="449" name="Google Shape;449;g801513d6b8_0_54"/>
          <p:cNvCxnSpPr>
            <a:endCxn id="437" idx="1"/>
          </p:cNvCxnSpPr>
          <p:nvPr/>
        </p:nvCxnSpPr>
        <p:spPr>
          <a:xfrm>
            <a:off x="6423725" y="2368250"/>
            <a:ext cx="503100" cy="1685700"/>
          </a:xfrm>
          <a:prstGeom prst="straightConnector1">
            <a:avLst/>
          </a:prstGeom>
          <a:noFill/>
          <a:ln w="9525" cap="flat" cmpd="sng">
            <a:solidFill>
              <a:schemeClr val="dk2"/>
            </a:solidFill>
            <a:prstDash val="solid"/>
            <a:round/>
            <a:headEnd type="none" w="sm" len="sm"/>
            <a:tailEnd type="triangle" w="med" len="med"/>
          </a:ln>
        </p:spPr>
      </p:cxnSp>
      <p:cxnSp>
        <p:nvCxnSpPr>
          <p:cNvPr id="450" name="Google Shape;450;g801513d6b8_0_54"/>
          <p:cNvCxnSpPr>
            <a:stCxn id="428" idx="3"/>
          </p:cNvCxnSpPr>
          <p:nvPr/>
        </p:nvCxnSpPr>
        <p:spPr>
          <a:xfrm rot="10800000" flipH="1">
            <a:off x="6624113" y="3463575"/>
            <a:ext cx="332700" cy="843600"/>
          </a:xfrm>
          <a:prstGeom prst="straightConnector1">
            <a:avLst/>
          </a:prstGeom>
          <a:noFill/>
          <a:ln w="9525" cap="flat" cmpd="sng">
            <a:solidFill>
              <a:schemeClr val="dk2"/>
            </a:solidFill>
            <a:prstDash val="solid"/>
            <a:round/>
            <a:headEnd type="none" w="sm" len="sm"/>
            <a:tailEnd type="triangle" w="med" len="med"/>
          </a:ln>
        </p:spPr>
      </p:cxnSp>
      <p:cxnSp>
        <p:nvCxnSpPr>
          <p:cNvPr id="451" name="Google Shape;451;g801513d6b8_0_54"/>
          <p:cNvCxnSpPr>
            <a:endCxn id="440" idx="1"/>
          </p:cNvCxnSpPr>
          <p:nvPr/>
        </p:nvCxnSpPr>
        <p:spPr>
          <a:xfrm>
            <a:off x="6088325" y="5772525"/>
            <a:ext cx="838500" cy="465600"/>
          </a:xfrm>
          <a:prstGeom prst="straightConnector1">
            <a:avLst/>
          </a:prstGeom>
          <a:noFill/>
          <a:ln w="9525" cap="flat" cmpd="sng">
            <a:solidFill>
              <a:schemeClr val="dk2"/>
            </a:solidFill>
            <a:prstDash val="solid"/>
            <a:round/>
            <a:headEnd type="none" w="sm" len="sm"/>
            <a:tailEnd type="triangle" w="med" len="med"/>
          </a:ln>
        </p:spPr>
      </p:cxnSp>
      <p:cxnSp>
        <p:nvCxnSpPr>
          <p:cNvPr id="452" name="Google Shape;452;g801513d6b8_0_54"/>
          <p:cNvCxnSpPr>
            <a:endCxn id="438" idx="2"/>
          </p:cNvCxnSpPr>
          <p:nvPr/>
        </p:nvCxnSpPr>
        <p:spPr>
          <a:xfrm rot="10800000" flipH="1">
            <a:off x="6187025" y="4940713"/>
            <a:ext cx="996300" cy="91800"/>
          </a:xfrm>
          <a:prstGeom prst="straightConnector1">
            <a:avLst/>
          </a:prstGeom>
          <a:noFill/>
          <a:ln w="9525" cap="flat" cmpd="sng">
            <a:solidFill>
              <a:schemeClr val="dk2"/>
            </a:solidFill>
            <a:prstDash val="solid"/>
            <a:round/>
            <a:headEnd type="none" w="sm" len="sm"/>
            <a:tailEnd type="triangle" w="med" len="med"/>
          </a:ln>
        </p:spPr>
      </p:cxnSp>
      <p:cxnSp>
        <p:nvCxnSpPr>
          <p:cNvPr id="453" name="Google Shape;453;g801513d6b8_0_54"/>
          <p:cNvCxnSpPr/>
          <p:nvPr/>
        </p:nvCxnSpPr>
        <p:spPr>
          <a:xfrm rot="10800000" flipH="1">
            <a:off x="6473175" y="2674100"/>
            <a:ext cx="601800" cy="1016400"/>
          </a:xfrm>
          <a:prstGeom prst="straightConnector1">
            <a:avLst/>
          </a:prstGeom>
          <a:noFill/>
          <a:ln w="9525" cap="flat" cmpd="sng">
            <a:solidFill>
              <a:schemeClr val="dk2"/>
            </a:solidFill>
            <a:prstDash val="solid"/>
            <a:round/>
            <a:headEnd type="none" w="sm" len="sm"/>
            <a:tailEnd type="triangle" w="med" len="med"/>
          </a:ln>
        </p:spPr>
      </p:cxnSp>
      <p:cxnSp>
        <p:nvCxnSpPr>
          <p:cNvPr id="454" name="Google Shape;454;g801513d6b8_0_54"/>
          <p:cNvCxnSpPr>
            <a:endCxn id="439" idx="1"/>
          </p:cNvCxnSpPr>
          <p:nvPr/>
        </p:nvCxnSpPr>
        <p:spPr>
          <a:xfrm>
            <a:off x="6552125" y="3088650"/>
            <a:ext cx="374700" cy="24798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93"/>
        <p:cNvGrpSpPr/>
        <p:nvPr/>
      </p:nvGrpSpPr>
      <p:grpSpPr>
        <a:xfrm>
          <a:off x="0" y="0"/>
          <a:ext cx="0" cy="0"/>
          <a:chOff x="0" y="0"/>
          <a:chExt cx="0" cy="0"/>
        </a:xfrm>
      </p:grpSpPr>
      <p:sp>
        <p:nvSpPr>
          <p:cNvPr id="94" name="Google Shape;94;p2"/>
          <p:cNvSpPr txBox="1"/>
          <p:nvPr/>
        </p:nvSpPr>
        <p:spPr>
          <a:xfrm>
            <a:off x="804672" y="374560"/>
            <a:ext cx="5925310" cy="1174991"/>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182875" tIns="182875" rIns="182875" bIns="182875" anchor="ctr" anchorCtr="0">
            <a:normAutofit/>
          </a:bodyPr>
          <a:lstStyle/>
          <a:p>
            <a:pPr marL="0" marR="0" lvl="0" indent="0" algn="ctr" rtl="0">
              <a:lnSpc>
                <a:spcPct val="90000"/>
              </a:lnSpc>
              <a:spcBef>
                <a:spcPts val="0"/>
              </a:spcBef>
              <a:spcAft>
                <a:spcPts val="0"/>
              </a:spcAft>
              <a:buClr>
                <a:srgbClr val="000000"/>
              </a:buClr>
              <a:buSzPts val="2400"/>
              <a:buFont typeface="Arial"/>
              <a:buNone/>
            </a:pPr>
            <a:r>
              <a:rPr lang="fr-FR" sz="2400" b="0" i="0" u="none" strike="noStrike" cap="none">
                <a:solidFill>
                  <a:srgbClr val="262626"/>
                </a:solidFill>
                <a:latin typeface="Gill Sans"/>
                <a:ea typeface="Gill Sans"/>
                <a:cs typeface="Gill Sans"/>
                <a:sym typeface="Gill Sans"/>
              </a:rPr>
              <a:t>CHARLES BAUDELAIRE</a:t>
            </a:r>
            <a:endParaRPr sz="1400" b="0" i="0" u="none" strike="noStrike" cap="none">
              <a:solidFill>
                <a:srgbClr val="000000"/>
              </a:solidFill>
              <a:latin typeface="Arial"/>
              <a:ea typeface="Arial"/>
              <a:cs typeface="Arial"/>
              <a:sym typeface="Arial"/>
            </a:endParaRPr>
          </a:p>
        </p:txBody>
      </p:sp>
      <p:sp>
        <p:nvSpPr>
          <p:cNvPr id="95" name="Google Shape;95;p2"/>
          <p:cNvSpPr txBox="1"/>
          <p:nvPr/>
        </p:nvSpPr>
        <p:spPr>
          <a:xfrm>
            <a:off x="804672" y="1906766"/>
            <a:ext cx="5925310" cy="3255252"/>
          </a:xfrm>
          <a:prstGeom prst="rect">
            <a:avLst/>
          </a:prstGeom>
          <a:noFill/>
          <a:ln>
            <a:noFill/>
          </a:ln>
        </p:spPr>
        <p:txBody>
          <a:bodyPr spcFirstLastPara="1" wrap="square" lIns="91425" tIns="45700" rIns="91425" bIns="45700" anchor="t" anchorCtr="0">
            <a:noAutofit/>
          </a:bodyPr>
          <a:lstStyle/>
          <a:p>
            <a:pPr marL="342900" marR="0" lvl="0" indent="-228600" algn="just" rtl="0">
              <a:lnSpc>
                <a:spcPct val="100000"/>
              </a:lnSpc>
              <a:spcBef>
                <a:spcPts val="0"/>
              </a:spcBef>
              <a:spcAft>
                <a:spcPts val="0"/>
              </a:spcAft>
              <a:buClr>
                <a:schemeClr val="accent2"/>
              </a:buClr>
              <a:buSzPts val="2200"/>
              <a:buFont typeface="Arial"/>
              <a:buChar char="•"/>
            </a:pPr>
            <a:r>
              <a:rPr lang="fr-FR" sz="2200" b="1" i="0" u="none" strike="noStrike" cap="none">
                <a:solidFill>
                  <a:srgbClr val="262626"/>
                </a:solidFill>
                <a:latin typeface="Gill Sans"/>
                <a:ea typeface="Gill Sans"/>
                <a:cs typeface="Gill Sans"/>
                <a:sym typeface="Gill Sans"/>
              </a:rPr>
              <a:t>1821-1867</a:t>
            </a:r>
            <a:endParaRPr sz="1400" b="0" i="0" u="none" strike="noStrike" cap="none">
              <a:solidFill>
                <a:srgbClr val="000000"/>
              </a:solidFill>
              <a:latin typeface="Arial"/>
              <a:ea typeface="Arial"/>
              <a:cs typeface="Arial"/>
              <a:sym typeface="Arial"/>
            </a:endParaRPr>
          </a:p>
          <a:p>
            <a:pPr marL="342900" marR="0" lvl="0" indent="-228600" algn="just" rtl="0">
              <a:lnSpc>
                <a:spcPct val="100000"/>
              </a:lnSpc>
              <a:spcBef>
                <a:spcPts val="1000"/>
              </a:spcBef>
              <a:spcAft>
                <a:spcPts val="0"/>
              </a:spcAft>
              <a:buClr>
                <a:schemeClr val="accent2"/>
              </a:buClr>
              <a:buSzPts val="2200"/>
              <a:buFont typeface="Arial"/>
              <a:buChar char="•"/>
            </a:pPr>
            <a:r>
              <a:rPr lang="fr-FR" sz="2200" b="1" i="0" u="none" strike="noStrike" cap="none">
                <a:solidFill>
                  <a:srgbClr val="262626"/>
                </a:solidFill>
                <a:latin typeface="Gill Sans"/>
                <a:ea typeface="Gill Sans"/>
                <a:cs typeface="Gill Sans"/>
                <a:sym typeface="Gill Sans"/>
              </a:rPr>
              <a:t>1857</a:t>
            </a:r>
            <a:r>
              <a:rPr lang="fr-FR" sz="2200" b="0" i="0" u="none" strike="noStrike" cap="none">
                <a:solidFill>
                  <a:srgbClr val="262626"/>
                </a:solidFill>
                <a:latin typeface="Gill Sans"/>
                <a:ea typeface="Gill Sans"/>
                <a:cs typeface="Gill Sans"/>
                <a:sym typeface="Gill Sans"/>
              </a:rPr>
              <a:t> : « </a:t>
            </a:r>
            <a:r>
              <a:rPr lang="fr-FR" sz="2200" b="0" i="1" u="none" strike="noStrike" cap="none">
                <a:solidFill>
                  <a:srgbClr val="262626"/>
                </a:solidFill>
                <a:latin typeface="Gill Sans"/>
                <a:ea typeface="Gill Sans"/>
                <a:cs typeface="Gill Sans"/>
                <a:sym typeface="Gill Sans"/>
              </a:rPr>
              <a:t>Les Fleurs du mal </a:t>
            </a:r>
            <a:r>
              <a:rPr lang="fr-FR" sz="2200" b="0" i="0" u="none" strike="noStrike" cap="none">
                <a:solidFill>
                  <a:srgbClr val="262626"/>
                </a:solidFill>
                <a:latin typeface="Gill Sans"/>
                <a:ea typeface="Gill Sans"/>
                <a:cs typeface="Gill Sans"/>
                <a:sym typeface="Gill Sans"/>
              </a:rPr>
              <a:t>» (réédition en 1861)</a:t>
            </a:r>
            <a:endParaRPr sz="1400" b="0" i="0" u="none" strike="noStrike" cap="none">
              <a:solidFill>
                <a:srgbClr val="000000"/>
              </a:solidFill>
              <a:latin typeface="Arial"/>
              <a:ea typeface="Arial"/>
              <a:cs typeface="Arial"/>
              <a:sym typeface="Arial"/>
            </a:endParaRPr>
          </a:p>
          <a:p>
            <a:pPr marL="342900" marR="0" lvl="0" indent="-228600" algn="just" rtl="0">
              <a:lnSpc>
                <a:spcPct val="100000"/>
              </a:lnSpc>
              <a:spcBef>
                <a:spcPts val="1000"/>
              </a:spcBef>
              <a:spcAft>
                <a:spcPts val="0"/>
              </a:spcAft>
              <a:buClr>
                <a:schemeClr val="accent2"/>
              </a:buClr>
              <a:buSzPts val="2200"/>
              <a:buFont typeface="Arial"/>
              <a:buChar char="•"/>
            </a:pPr>
            <a:r>
              <a:rPr lang="fr-FR" sz="2200" b="1" i="0" u="none" strike="noStrike" cap="none">
                <a:solidFill>
                  <a:srgbClr val="262626"/>
                </a:solidFill>
                <a:latin typeface="Gill Sans"/>
                <a:ea typeface="Gill Sans"/>
                <a:cs typeface="Gill Sans"/>
                <a:sym typeface="Gill Sans"/>
              </a:rPr>
              <a:t>1857</a:t>
            </a:r>
            <a:r>
              <a:rPr lang="fr-FR" sz="2200" b="0" i="0" u="none" strike="noStrike" cap="none">
                <a:solidFill>
                  <a:srgbClr val="262626"/>
                </a:solidFill>
                <a:latin typeface="Gill Sans"/>
                <a:ea typeface="Gill Sans"/>
                <a:cs typeface="Gill Sans"/>
                <a:sym typeface="Gill Sans"/>
              </a:rPr>
              <a:t> : procès pour atteinte à la morale publique et morale religieuse suite à la publication des « </a:t>
            </a:r>
            <a:r>
              <a:rPr lang="fr-FR" sz="2200" b="0" i="1" u="none" strike="noStrike" cap="none">
                <a:solidFill>
                  <a:srgbClr val="262626"/>
                </a:solidFill>
                <a:latin typeface="Gill Sans"/>
                <a:ea typeface="Gill Sans"/>
                <a:cs typeface="Gill Sans"/>
                <a:sym typeface="Gill Sans"/>
              </a:rPr>
              <a:t>Fleurs du mal </a:t>
            </a:r>
            <a:r>
              <a:rPr lang="fr-FR" sz="2200" b="0" i="0" u="none" strike="noStrike" cap="none">
                <a:solidFill>
                  <a:srgbClr val="262626"/>
                </a:solidFill>
                <a:latin typeface="Gill Sans"/>
                <a:ea typeface="Gill Sans"/>
                <a:cs typeface="Gill Sans"/>
                <a:sym typeface="Gill Sans"/>
              </a:rPr>
              <a:t>»</a:t>
            </a:r>
            <a:endParaRPr sz="1400" b="0" i="0" u="none" strike="noStrike" cap="none">
              <a:solidFill>
                <a:srgbClr val="000000"/>
              </a:solidFill>
              <a:latin typeface="Arial"/>
              <a:ea typeface="Arial"/>
              <a:cs typeface="Arial"/>
              <a:sym typeface="Arial"/>
            </a:endParaRPr>
          </a:p>
          <a:p>
            <a:pPr marL="342900" marR="0" lvl="0" indent="-228600" algn="just" rtl="0">
              <a:lnSpc>
                <a:spcPct val="100000"/>
              </a:lnSpc>
              <a:spcBef>
                <a:spcPts val="1000"/>
              </a:spcBef>
              <a:spcAft>
                <a:spcPts val="0"/>
              </a:spcAft>
              <a:buClr>
                <a:schemeClr val="accent2"/>
              </a:buClr>
              <a:buSzPts val="2200"/>
              <a:buFont typeface="Arial"/>
              <a:buChar char="•"/>
            </a:pPr>
            <a:r>
              <a:rPr lang="fr-FR" sz="2200" b="1" i="0" u="none" strike="noStrike" cap="none">
                <a:solidFill>
                  <a:srgbClr val="262626"/>
                </a:solidFill>
                <a:latin typeface="Gill Sans"/>
                <a:ea typeface="Gill Sans"/>
                <a:cs typeface="Gill Sans"/>
                <a:sym typeface="Gill Sans"/>
              </a:rPr>
              <a:t>1860 </a:t>
            </a:r>
            <a:r>
              <a:rPr lang="fr-FR" sz="2200" b="0" i="0" u="none" strike="noStrike" cap="none">
                <a:solidFill>
                  <a:srgbClr val="262626"/>
                </a:solidFill>
                <a:latin typeface="Gill Sans"/>
                <a:ea typeface="Gill Sans"/>
                <a:cs typeface="Gill Sans"/>
                <a:sym typeface="Gill Sans"/>
              </a:rPr>
              <a:t>: « </a:t>
            </a:r>
            <a:r>
              <a:rPr lang="fr-FR" sz="2200" b="0" i="1" u="none" strike="noStrike" cap="none">
                <a:solidFill>
                  <a:srgbClr val="262626"/>
                </a:solidFill>
                <a:latin typeface="Gill Sans"/>
                <a:ea typeface="Gill Sans"/>
                <a:cs typeface="Gill Sans"/>
                <a:sym typeface="Gill Sans"/>
              </a:rPr>
              <a:t>Les Paradis artificiels </a:t>
            </a:r>
            <a:r>
              <a:rPr lang="fr-FR" sz="2200" b="0" i="0" u="none" strike="noStrike" cap="none">
                <a:solidFill>
                  <a:srgbClr val="262626"/>
                </a:solidFill>
                <a:latin typeface="Gill Sans"/>
                <a:ea typeface="Gill Sans"/>
                <a:cs typeface="Gill Sans"/>
                <a:sym typeface="Gill Sans"/>
              </a:rPr>
              <a:t>»</a:t>
            </a:r>
            <a:endParaRPr sz="1400" b="0" i="0" u="none" strike="noStrike" cap="none">
              <a:solidFill>
                <a:srgbClr val="000000"/>
              </a:solidFill>
              <a:latin typeface="Arial"/>
              <a:ea typeface="Arial"/>
              <a:cs typeface="Arial"/>
              <a:sym typeface="Arial"/>
            </a:endParaRPr>
          </a:p>
          <a:p>
            <a:pPr marL="342900" marR="0" lvl="0" indent="-228600" algn="just" rtl="0">
              <a:lnSpc>
                <a:spcPct val="100000"/>
              </a:lnSpc>
              <a:spcBef>
                <a:spcPts val="1000"/>
              </a:spcBef>
              <a:spcAft>
                <a:spcPts val="0"/>
              </a:spcAft>
              <a:buClr>
                <a:schemeClr val="accent2"/>
              </a:buClr>
              <a:buSzPts val="2200"/>
              <a:buFont typeface="Arial"/>
              <a:buChar char="•"/>
            </a:pPr>
            <a:r>
              <a:rPr lang="fr-FR" sz="2200" b="1" i="0" u="none" strike="noStrike" cap="none">
                <a:solidFill>
                  <a:srgbClr val="262626"/>
                </a:solidFill>
                <a:latin typeface="Gill Sans"/>
                <a:ea typeface="Gill Sans"/>
                <a:cs typeface="Gill Sans"/>
                <a:sym typeface="Gill Sans"/>
              </a:rPr>
              <a:t>Poète maudit </a:t>
            </a:r>
            <a:r>
              <a:rPr lang="fr-FR" sz="2200" b="0" i="0" u="none" strike="noStrike" cap="none">
                <a:solidFill>
                  <a:srgbClr val="262626"/>
                </a:solidFill>
                <a:latin typeface="Gill Sans"/>
                <a:ea typeface="Gill Sans"/>
                <a:cs typeface="Gill Sans"/>
                <a:sym typeface="Gill Sans"/>
              </a:rPr>
              <a:t>: poète talentueux mais incompris de sa jeunesse qui rejette les valeurs de la société. Le poète maudit meurt avant que son génie ne soit reconnu. </a:t>
            </a:r>
            <a:endParaRPr sz="1400" b="0" i="0" u="none" strike="noStrike" cap="none">
              <a:solidFill>
                <a:srgbClr val="000000"/>
              </a:solidFill>
              <a:latin typeface="Arial"/>
              <a:ea typeface="Arial"/>
              <a:cs typeface="Arial"/>
              <a:sym typeface="Arial"/>
            </a:endParaRPr>
          </a:p>
        </p:txBody>
      </p:sp>
      <p:pic>
        <p:nvPicPr>
          <p:cNvPr id="96" name="Google Shape;96;p2" descr="Une image contenant personne, homme, habits, regardant&#10;&#10;Description générée automatiquement"/>
          <p:cNvPicPr preferRelativeResize="0"/>
          <p:nvPr/>
        </p:nvPicPr>
        <p:blipFill rotWithShape="1">
          <a:blip r:embed="rId3">
            <a:alphaModFix/>
          </a:blip>
          <a:srcRect l="1160" r="13148"/>
          <a:stretch/>
        </p:blipFill>
        <p:spPr>
          <a:xfrm>
            <a:off x="7534654" y="10"/>
            <a:ext cx="4657345" cy="68579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00"/>
        <p:cNvGrpSpPr/>
        <p:nvPr/>
      </p:nvGrpSpPr>
      <p:grpSpPr>
        <a:xfrm>
          <a:off x="0" y="0"/>
          <a:ext cx="0" cy="0"/>
          <a:chOff x="0" y="0"/>
          <a:chExt cx="0" cy="0"/>
        </a:xfrm>
      </p:grpSpPr>
      <p:sp>
        <p:nvSpPr>
          <p:cNvPr id="101" name="Google Shape;101;p3"/>
          <p:cNvSpPr txBox="1"/>
          <p:nvPr/>
        </p:nvSpPr>
        <p:spPr>
          <a:xfrm>
            <a:off x="804672" y="182055"/>
            <a:ext cx="5925310" cy="1174991"/>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182875" tIns="182875" rIns="182875" bIns="182875" anchor="ctr" anchorCtr="0">
            <a:normAutofit/>
          </a:bodyPr>
          <a:lstStyle/>
          <a:p>
            <a:pPr marL="0" marR="0" lvl="0" indent="0" algn="ctr" rtl="0">
              <a:lnSpc>
                <a:spcPct val="90000"/>
              </a:lnSpc>
              <a:spcBef>
                <a:spcPts val="0"/>
              </a:spcBef>
              <a:spcAft>
                <a:spcPts val="0"/>
              </a:spcAft>
              <a:buClr>
                <a:srgbClr val="000000"/>
              </a:buClr>
              <a:buSzPts val="2400"/>
              <a:buFont typeface="Arial"/>
              <a:buNone/>
            </a:pPr>
            <a:r>
              <a:rPr lang="fr-FR" sz="2400" b="0" i="0" u="none" strike="noStrike" cap="none">
                <a:solidFill>
                  <a:srgbClr val="262626"/>
                </a:solidFill>
                <a:latin typeface="Gill Sans"/>
                <a:ea typeface="Gill Sans"/>
                <a:cs typeface="Gill Sans"/>
                <a:sym typeface="Gill Sans"/>
              </a:rPr>
              <a:t>CHARLES BAUDELAIRE</a:t>
            </a:r>
            <a:endParaRPr sz="1400" b="0" i="0" u="none" strike="noStrike" cap="none">
              <a:solidFill>
                <a:srgbClr val="000000"/>
              </a:solidFill>
              <a:latin typeface="Arial"/>
              <a:ea typeface="Arial"/>
              <a:cs typeface="Arial"/>
              <a:sym typeface="Arial"/>
            </a:endParaRPr>
          </a:p>
        </p:txBody>
      </p:sp>
      <p:sp>
        <p:nvSpPr>
          <p:cNvPr id="102" name="Google Shape;102;p3"/>
          <p:cNvSpPr txBox="1"/>
          <p:nvPr/>
        </p:nvSpPr>
        <p:spPr>
          <a:xfrm>
            <a:off x="760875" y="1569880"/>
            <a:ext cx="5925310" cy="4169181"/>
          </a:xfrm>
          <a:prstGeom prst="rect">
            <a:avLst/>
          </a:prstGeom>
          <a:noFill/>
          <a:ln>
            <a:noFill/>
          </a:ln>
        </p:spPr>
        <p:txBody>
          <a:bodyPr spcFirstLastPara="1" wrap="square" lIns="91425" tIns="45700" rIns="91425" bIns="45700" anchor="t" anchorCtr="0">
            <a:noAutofit/>
          </a:bodyPr>
          <a:lstStyle/>
          <a:p>
            <a:pPr marL="342900" marR="0" lvl="0" indent="-228600" algn="just" rtl="0">
              <a:lnSpc>
                <a:spcPct val="100000"/>
              </a:lnSpc>
              <a:spcBef>
                <a:spcPts val="0"/>
              </a:spcBef>
              <a:spcAft>
                <a:spcPts val="0"/>
              </a:spcAft>
              <a:buClr>
                <a:schemeClr val="accent2"/>
              </a:buClr>
              <a:buSzPts val="2200"/>
              <a:buFont typeface="Arial"/>
              <a:buChar char="•"/>
            </a:pPr>
            <a:r>
              <a:rPr lang="fr-FR" sz="2200" b="0" i="0" u="none" strike="noStrike" cap="none">
                <a:solidFill>
                  <a:srgbClr val="262626"/>
                </a:solidFill>
                <a:latin typeface="Gill Sans"/>
                <a:ea typeface="Gill Sans"/>
                <a:cs typeface="Gill Sans"/>
                <a:sym typeface="Gill Sans"/>
              </a:rPr>
              <a:t>Définit le romantisme comme “</a:t>
            </a:r>
            <a:r>
              <a:rPr lang="fr-FR" sz="2200" b="0" i="1" u="none" strike="noStrike" cap="none">
                <a:solidFill>
                  <a:srgbClr val="262626"/>
                </a:solidFill>
                <a:latin typeface="Gill Sans"/>
                <a:ea typeface="Gill Sans"/>
                <a:cs typeface="Gill Sans"/>
                <a:sym typeface="Gill Sans"/>
              </a:rPr>
              <a:t>l’expression la plus récente, la plus actuelle du beau</a:t>
            </a:r>
            <a:r>
              <a:rPr lang="fr-FR" sz="2200" b="0" i="0" u="none" strike="noStrike" cap="none">
                <a:solidFill>
                  <a:srgbClr val="262626"/>
                </a:solidFill>
                <a:latin typeface="Gill Sans"/>
                <a:ea typeface="Gill Sans"/>
                <a:cs typeface="Gill Sans"/>
                <a:sym typeface="Gill Sans"/>
              </a:rPr>
              <a:t>”</a:t>
            </a:r>
            <a:endParaRPr sz="1400" b="0" i="0" u="none" strike="noStrike" cap="none">
              <a:solidFill>
                <a:srgbClr val="000000"/>
              </a:solidFill>
              <a:latin typeface="Arial"/>
              <a:ea typeface="Arial"/>
              <a:cs typeface="Arial"/>
              <a:sym typeface="Arial"/>
            </a:endParaRPr>
          </a:p>
          <a:p>
            <a:pPr marL="342900" marR="0" lvl="0" indent="-228600" algn="just" rtl="0">
              <a:lnSpc>
                <a:spcPct val="100000"/>
              </a:lnSpc>
              <a:spcBef>
                <a:spcPts val="1000"/>
              </a:spcBef>
              <a:spcAft>
                <a:spcPts val="0"/>
              </a:spcAft>
              <a:buClr>
                <a:schemeClr val="accent2"/>
              </a:buClr>
              <a:buSzPts val="2200"/>
              <a:buFont typeface="Arial"/>
              <a:buChar char="•"/>
            </a:pPr>
            <a:r>
              <a:rPr lang="fr-FR" sz="2200" b="0" i="0" u="none" strike="noStrike" cap="none">
                <a:solidFill>
                  <a:srgbClr val="262626"/>
                </a:solidFill>
                <a:latin typeface="Gill Sans"/>
                <a:ea typeface="Gill Sans"/>
                <a:cs typeface="Gill Sans"/>
                <a:sym typeface="Gill Sans"/>
              </a:rPr>
              <a:t>Influencé par Victor Hugo, Oscar Wilde et le dandysme </a:t>
            </a:r>
            <a:endParaRPr sz="1400" b="0" i="0" u="none" strike="noStrike" cap="none">
              <a:solidFill>
                <a:srgbClr val="000000"/>
              </a:solidFill>
              <a:latin typeface="Arial"/>
              <a:ea typeface="Arial"/>
              <a:cs typeface="Arial"/>
              <a:sym typeface="Arial"/>
            </a:endParaRPr>
          </a:p>
          <a:p>
            <a:pPr marL="342900" marR="0" lvl="0" indent="-228600" algn="just" rtl="0">
              <a:lnSpc>
                <a:spcPct val="100000"/>
              </a:lnSpc>
              <a:spcBef>
                <a:spcPts val="1000"/>
              </a:spcBef>
              <a:spcAft>
                <a:spcPts val="0"/>
              </a:spcAft>
              <a:buClr>
                <a:schemeClr val="accent2"/>
              </a:buClr>
              <a:buSzPts val="2200"/>
              <a:buFont typeface="Arial"/>
              <a:buChar char="•"/>
            </a:pPr>
            <a:r>
              <a:rPr lang="fr-FR" sz="2200" b="0" i="0" u="none" strike="noStrike" cap="none">
                <a:solidFill>
                  <a:srgbClr val="262626"/>
                </a:solidFill>
                <a:latin typeface="Gill Sans"/>
                <a:ea typeface="Gill Sans"/>
                <a:cs typeface="Gill Sans"/>
                <a:sym typeface="Gill Sans"/>
              </a:rPr>
              <a:t>Il a inspiré Arthur Rimbaud, Paul Verlaine et Stéphane Mallarmé</a:t>
            </a:r>
            <a:endParaRPr sz="2200" b="0" i="0" u="none" strike="noStrike" cap="none">
              <a:solidFill>
                <a:srgbClr val="262626"/>
              </a:solidFill>
              <a:latin typeface="Gill Sans"/>
              <a:ea typeface="Gill Sans"/>
              <a:cs typeface="Gill Sans"/>
              <a:sym typeface="Gill Sans"/>
            </a:endParaRPr>
          </a:p>
          <a:p>
            <a:pPr marL="342900" marR="0" lvl="0" indent="-228600" algn="just" rtl="0">
              <a:lnSpc>
                <a:spcPct val="100000"/>
              </a:lnSpc>
              <a:spcBef>
                <a:spcPts val="1000"/>
              </a:spcBef>
              <a:spcAft>
                <a:spcPts val="0"/>
              </a:spcAft>
              <a:buClr>
                <a:schemeClr val="accent2"/>
              </a:buClr>
              <a:buSzPts val="2200"/>
              <a:buFont typeface="Arial"/>
              <a:buChar char="•"/>
            </a:pPr>
            <a:r>
              <a:rPr lang="fr-FR" sz="2200" b="0" i="0" u="none" strike="noStrike" cap="none">
                <a:solidFill>
                  <a:schemeClr val="dk1"/>
                </a:solidFill>
                <a:latin typeface="Gill Sans"/>
                <a:ea typeface="Gill Sans"/>
                <a:cs typeface="Gill Sans"/>
                <a:sym typeface="Gill Sans"/>
              </a:rPr>
              <a:t>Son oeuvre ne vieillit pas et reste populaire en France mais également dans le monde. D’autres artistes (chanteurs, poètes…) font référence à ses poèmes. </a:t>
            </a:r>
            <a:endParaRPr sz="1400" b="0" i="0" u="none" strike="noStrike" cap="none">
              <a:solidFill>
                <a:srgbClr val="000000"/>
              </a:solidFill>
              <a:latin typeface="Arial"/>
              <a:ea typeface="Arial"/>
              <a:cs typeface="Arial"/>
              <a:sym typeface="Arial"/>
            </a:endParaRPr>
          </a:p>
          <a:p>
            <a:pPr marL="571500" marR="0" lvl="1" indent="0" algn="just" rtl="0">
              <a:lnSpc>
                <a:spcPct val="100000"/>
              </a:lnSpc>
              <a:spcBef>
                <a:spcPts val="1000"/>
              </a:spcBef>
              <a:spcAft>
                <a:spcPts val="0"/>
              </a:spcAft>
              <a:buClr>
                <a:srgbClr val="000000"/>
              </a:buClr>
              <a:buSzPts val="2200"/>
              <a:buFont typeface="Arial"/>
              <a:buNone/>
            </a:pPr>
            <a:r>
              <a:rPr lang="fr-FR" sz="2200" b="0" i="0" u="none" strike="noStrike" cap="none">
                <a:solidFill>
                  <a:schemeClr val="dk1"/>
                </a:solidFill>
                <a:latin typeface="Gill Sans"/>
                <a:ea typeface="Gill Sans"/>
                <a:cs typeface="Gill Sans"/>
                <a:sym typeface="Gill Sans"/>
              </a:rPr>
              <a:t>i.E « Tout oublier » Angèle &amp; Roméo </a:t>
            </a:r>
            <a:r>
              <a:rPr lang="fr-FR" sz="2200" b="0" i="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Elvis</a:t>
            </a:r>
            <a:r>
              <a:rPr lang="fr-FR" sz="2200" b="0" i="0" u="none" strike="noStrike" cap="none">
                <a:solidFill>
                  <a:schemeClr val="dk1"/>
                </a:solidFill>
                <a:latin typeface="Gill Sans"/>
                <a:ea typeface="Gill Sans"/>
                <a:cs typeface="Gill Sans"/>
                <a:sym typeface="Gill Sans"/>
              </a:rPr>
              <a:t> 🡪 le portrait de Baudelaire est présent au début du clip vidéo + utilisation de « </a:t>
            </a:r>
            <a:r>
              <a:rPr lang="fr-FR" sz="2200" b="0" i="1" u="none" strike="noStrike" cap="none">
                <a:solidFill>
                  <a:schemeClr val="dk1"/>
                </a:solidFill>
                <a:latin typeface="Gill Sans"/>
                <a:ea typeface="Gill Sans"/>
                <a:cs typeface="Gill Sans"/>
                <a:sym typeface="Gill Sans"/>
              </a:rPr>
              <a:t>spleen</a:t>
            </a:r>
            <a:r>
              <a:rPr lang="fr-FR" sz="2200" b="0" i="0" u="none" strike="noStrike" cap="none">
                <a:solidFill>
                  <a:schemeClr val="dk1"/>
                </a:solidFill>
                <a:latin typeface="Gill Sans"/>
                <a:ea typeface="Gill Sans"/>
                <a:cs typeface="Gill Sans"/>
                <a:sym typeface="Gill Sans"/>
              </a:rPr>
              <a:t> »</a:t>
            </a:r>
            <a:endParaRPr sz="2200" b="0" i="0" u="none" strike="noStrike" cap="none">
              <a:solidFill>
                <a:schemeClr val="dk1"/>
              </a:solidFill>
              <a:latin typeface="Gill Sans"/>
              <a:ea typeface="Gill Sans"/>
              <a:cs typeface="Gill Sans"/>
              <a:sym typeface="Gill Sans"/>
            </a:endParaRPr>
          </a:p>
          <a:p>
            <a:pPr marL="342900" marR="0" lvl="0" indent="-88900" algn="l" rtl="0">
              <a:lnSpc>
                <a:spcPct val="100000"/>
              </a:lnSpc>
              <a:spcBef>
                <a:spcPts val="1000"/>
              </a:spcBef>
              <a:spcAft>
                <a:spcPts val="0"/>
              </a:spcAft>
              <a:buClr>
                <a:schemeClr val="accent2"/>
              </a:buClr>
              <a:buSzPts val="2200"/>
              <a:buFont typeface="Arial"/>
              <a:buNone/>
            </a:pPr>
            <a:endParaRPr sz="2200" b="0" i="0" u="none" strike="noStrike" cap="none">
              <a:solidFill>
                <a:srgbClr val="262626"/>
              </a:solidFill>
              <a:latin typeface="Gill Sans"/>
              <a:ea typeface="Gill Sans"/>
              <a:cs typeface="Gill Sans"/>
              <a:sym typeface="Gill Sans"/>
            </a:endParaRPr>
          </a:p>
        </p:txBody>
      </p:sp>
      <p:pic>
        <p:nvPicPr>
          <p:cNvPr id="103" name="Google Shape;103;p3" descr="Une image contenant personne, homme, habits, regardant&#10;&#10;Description générée automatiquement"/>
          <p:cNvPicPr preferRelativeResize="0"/>
          <p:nvPr/>
        </p:nvPicPr>
        <p:blipFill rotWithShape="1">
          <a:blip r:embed="rId3">
            <a:alphaModFix/>
          </a:blip>
          <a:srcRect l="1160" r="13148"/>
          <a:stretch/>
        </p:blipFill>
        <p:spPr>
          <a:xfrm>
            <a:off x="7534654" y="10"/>
            <a:ext cx="4657345" cy="68579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07"/>
        <p:cNvGrpSpPr/>
        <p:nvPr/>
      </p:nvGrpSpPr>
      <p:grpSpPr>
        <a:xfrm>
          <a:off x="0" y="0"/>
          <a:ext cx="0" cy="0"/>
          <a:chOff x="0" y="0"/>
          <a:chExt cx="0" cy="0"/>
        </a:xfrm>
      </p:grpSpPr>
      <p:pic>
        <p:nvPicPr>
          <p:cNvPr id="108" name="Google Shape;108;p4" descr="&quot;Brol la suite&quot;, inclus 7 titres inédits, écoutez-les maintenant : https://lnk.to/BrolLaSuiteYD&#10;Angèle en concert : https://lnk.to/AngeleConcertsYD &#10;&#10;Facebook : http://www.facebook.com/angeleouenpoudre &#10;Instagram : http://www.instagram.com/angele_vl &#10;Brol Shop : https://lnk.to/AngeleShopYD&#10;Écouter tous les titres d'Angèle : https://lnk.to/AngeleDigitalYD&#10;--&#10;Directed by Brice VDH &amp; Léo WALK&#10;Images, montage &amp; étalonnage • Brice VDH&#10;Assistante réal • Barbara DAUBY&#10;Chorégraphe • Léo WALK&#10;Make Up • Ophélie SECQ&#10;Production exécutive • Barbara DAUBY&#10;Production • Angèle VL RECORDS&#10;Régisseur • Thomas LESCART&#10;Casting • Daisy FREYJA&#10;Stylisme &amp; accessoires • Jill WERTZ, Barbara DAUBY &amp; Daisy FREYJA&#10;Catering • Eva SZECHENYI&#10;&#10;FIGURANTS&#10;Annabelle Legendart, Miranda Begona, Rosa Bourguillos, Maité Ferhat, Fanny Schneider, Daisy Freyja, Marco Castro, Miguel Gonzales, Jorel D, Julien, Marius, Billy Paschal &amp; Pascale Zintzen&#10;&#10;Merci à Roméo Elvis, Nisrine Ben Abdeslam, Lena, Sylvie Farr, Nicolas Renard, Oli &amp; Mayou (fournisseurs de la Cour), Ghighi &amp; Vivi, Fifi, Cyril &amp; La Taverna Del Mar, Nico &amp; son équipe de sauveteurs, Fleur, Olivier &amp; leur famille.&#10;&#10;Photo &quot;Mon frère et Moi&quot;: Charlotte Abramow&#10;&#10;© Angèle VL Records" title="Angèle feat. Roméo Elvis - Tout Oublier [CLIP OFFICIEL]">
            <a:hlinkClick r:id="rId3"/>
          </p:cNvPr>
          <p:cNvPicPr preferRelativeResize="0"/>
          <p:nvPr/>
        </p:nvPicPr>
        <p:blipFill rotWithShape="1">
          <a:blip r:embed="rId4">
            <a:alphaModFix/>
          </a:blip>
          <a:srcRect/>
          <a:stretch/>
        </p:blipFill>
        <p:spPr>
          <a:xfrm>
            <a:off x="1118775" y="263975"/>
            <a:ext cx="9894700" cy="6276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12"/>
        <p:cNvGrpSpPr/>
        <p:nvPr/>
      </p:nvGrpSpPr>
      <p:grpSpPr>
        <a:xfrm>
          <a:off x="0" y="0"/>
          <a:ext cx="0" cy="0"/>
          <a:chOff x="0" y="0"/>
          <a:chExt cx="0" cy="0"/>
        </a:xfrm>
      </p:grpSpPr>
      <p:sp>
        <p:nvSpPr>
          <p:cNvPr id="113" name="Google Shape;113;g7746f3b6df_0_59"/>
          <p:cNvSpPr txBox="1"/>
          <p:nvPr/>
        </p:nvSpPr>
        <p:spPr>
          <a:xfrm>
            <a:off x="804672" y="374560"/>
            <a:ext cx="5925300" cy="1175100"/>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182875" tIns="182875" rIns="182875" bIns="182875" anchor="ctr" anchorCtr="0">
            <a:noAutofit/>
          </a:bodyPr>
          <a:lstStyle/>
          <a:p>
            <a:pPr marL="0" marR="0" lvl="0" indent="0" algn="l" rtl="0">
              <a:lnSpc>
                <a:spcPct val="90000"/>
              </a:lnSpc>
              <a:spcBef>
                <a:spcPts val="0"/>
              </a:spcBef>
              <a:spcAft>
                <a:spcPts val="0"/>
              </a:spcAft>
              <a:buClr>
                <a:srgbClr val="000000"/>
              </a:buClr>
              <a:buSzPts val="2400"/>
              <a:buFont typeface="Arial"/>
              <a:buNone/>
            </a:pPr>
            <a:r>
              <a:rPr lang="fr-FR" sz="2400" b="0" i="0" u="none" strike="noStrike" cap="none">
                <a:solidFill>
                  <a:srgbClr val="262626"/>
                </a:solidFill>
                <a:latin typeface="Gill Sans"/>
                <a:ea typeface="Gill Sans"/>
                <a:cs typeface="Gill Sans"/>
                <a:sym typeface="Gill Sans"/>
              </a:rPr>
              <a:t>Contexte historique des </a:t>
            </a:r>
            <a:r>
              <a:rPr lang="fr-FR" sz="2400" b="0" i="1" u="none" strike="noStrike" cap="none">
                <a:solidFill>
                  <a:srgbClr val="262626"/>
                </a:solidFill>
                <a:latin typeface="Gill Sans"/>
                <a:ea typeface="Gill Sans"/>
                <a:cs typeface="Gill Sans"/>
                <a:sym typeface="Gill Sans"/>
              </a:rPr>
              <a:t>Fleurs du mal</a:t>
            </a:r>
            <a:endParaRPr sz="1400" b="0" i="1" u="none" strike="noStrike" cap="none">
              <a:solidFill>
                <a:srgbClr val="000000"/>
              </a:solidFill>
              <a:latin typeface="Arial"/>
              <a:ea typeface="Arial"/>
              <a:cs typeface="Arial"/>
              <a:sym typeface="Arial"/>
            </a:endParaRPr>
          </a:p>
        </p:txBody>
      </p:sp>
      <p:sp>
        <p:nvSpPr>
          <p:cNvPr id="114" name="Google Shape;114;g7746f3b6df_0_59"/>
          <p:cNvSpPr txBox="1"/>
          <p:nvPr/>
        </p:nvSpPr>
        <p:spPr>
          <a:xfrm>
            <a:off x="804675" y="1720005"/>
            <a:ext cx="5925300" cy="4951200"/>
          </a:xfrm>
          <a:prstGeom prst="rect">
            <a:avLst/>
          </a:prstGeom>
          <a:noFill/>
          <a:ln>
            <a:noFill/>
          </a:ln>
        </p:spPr>
        <p:txBody>
          <a:bodyPr spcFirstLastPara="1" wrap="square" lIns="91425" tIns="45700" rIns="91425" bIns="45700" anchor="t" anchorCtr="0">
            <a:noAutofit/>
          </a:bodyPr>
          <a:lstStyle/>
          <a:p>
            <a:pPr marL="342900" marR="0" lvl="0" indent="-228600" algn="just" rtl="0">
              <a:lnSpc>
                <a:spcPct val="100000"/>
              </a:lnSpc>
              <a:spcBef>
                <a:spcPts val="0"/>
              </a:spcBef>
              <a:spcAft>
                <a:spcPts val="0"/>
              </a:spcAft>
              <a:buClr>
                <a:schemeClr val="accent2"/>
              </a:buClr>
              <a:buSzPts val="2200"/>
              <a:buFont typeface="Arial"/>
              <a:buChar char="•"/>
            </a:pPr>
            <a:r>
              <a:rPr lang="fr-FR" sz="2200" b="0" i="0" u="none" strike="noStrike" cap="none">
                <a:solidFill>
                  <a:srgbClr val="262626"/>
                </a:solidFill>
                <a:latin typeface="Gill Sans"/>
                <a:ea typeface="Gill Sans"/>
                <a:cs typeface="Gill Sans"/>
                <a:sym typeface="Gill Sans"/>
              </a:rPr>
              <a:t>une grande instabilité politique</a:t>
            </a:r>
            <a:endParaRPr sz="1400" b="0" i="0" u="none" strike="noStrike" cap="none">
              <a:solidFill>
                <a:schemeClr val="dk1"/>
              </a:solidFill>
              <a:latin typeface="Arial"/>
              <a:ea typeface="Arial"/>
              <a:cs typeface="Arial"/>
              <a:sym typeface="Arial"/>
            </a:endParaRPr>
          </a:p>
          <a:p>
            <a:pPr marL="342900" marR="0" lvl="0" indent="-228600" algn="just" rtl="0">
              <a:lnSpc>
                <a:spcPct val="100000"/>
              </a:lnSpc>
              <a:spcBef>
                <a:spcPts val="1000"/>
              </a:spcBef>
              <a:spcAft>
                <a:spcPts val="0"/>
              </a:spcAft>
              <a:buClr>
                <a:schemeClr val="accent2"/>
              </a:buClr>
              <a:buSzPts val="2200"/>
              <a:buFont typeface="Arial"/>
              <a:buChar char="•"/>
            </a:pPr>
            <a:r>
              <a:rPr lang="fr-FR" sz="2200" b="0" i="0" u="none" strike="noStrike" cap="none">
                <a:solidFill>
                  <a:schemeClr val="dk1"/>
                </a:solidFill>
                <a:latin typeface="Gill Sans"/>
                <a:ea typeface="Gill Sans"/>
                <a:cs typeface="Gill Sans"/>
                <a:sym typeface="Gill Sans"/>
              </a:rPr>
              <a:t>de ces changements politiques découle un “mal du siècle” qui se ressent dans la littérature</a:t>
            </a:r>
            <a:endParaRPr sz="1400" b="0" i="0" u="none" strike="noStrike" cap="none">
              <a:solidFill>
                <a:schemeClr val="dk1"/>
              </a:solidFill>
              <a:latin typeface="Arial"/>
              <a:ea typeface="Arial"/>
              <a:cs typeface="Arial"/>
              <a:sym typeface="Arial"/>
            </a:endParaRPr>
          </a:p>
          <a:p>
            <a:pPr marL="342900" marR="0" lvl="0" indent="-228600" algn="just" rtl="0">
              <a:lnSpc>
                <a:spcPct val="100000"/>
              </a:lnSpc>
              <a:spcBef>
                <a:spcPts val="1000"/>
              </a:spcBef>
              <a:spcAft>
                <a:spcPts val="0"/>
              </a:spcAft>
              <a:buClr>
                <a:schemeClr val="accent2"/>
              </a:buClr>
              <a:buSzPts val="2200"/>
              <a:buFont typeface="Arial"/>
              <a:buChar char="•"/>
            </a:pPr>
            <a:r>
              <a:rPr lang="fr-FR" sz="2200" b="0" i="0" u="none" strike="noStrike" cap="none">
                <a:solidFill>
                  <a:schemeClr val="dk1"/>
                </a:solidFill>
                <a:latin typeface="Gill Sans"/>
                <a:ea typeface="Gill Sans"/>
                <a:cs typeface="Gill Sans"/>
                <a:sym typeface="Gill Sans"/>
              </a:rPr>
              <a:t>siècle de la recherche aussi bien scientifique, technologique et artistique (beaucoup d’inventions)</a:t>
            </a:r>
            <a:endParaRPr sz="2200" b="0" i="0" u="none" strike="noStrike" cap="none">
              <a:solidFill>
                <a:schemeClr val="dk1"/>
              </a:solidFill>
              <a:latin typeface="Gill Sans"/>
              <a:ea typeface="Gill Sans"/>
              <a:cs typeface="Gill Sans"/>
              <a:sym typeface="Gill Sans"/>
            </a:endParaRPr>
          </a:p>
          <a:p>
            <a:pPr marL="342900" marR="0" lvl="0" indent="-228600" algn="just" rtl="0">
              <a:lnSpc>
                <a:spcPct val="100000"/>
              </a:lnSpc>
              <a:spcBef>
                <a:spcPts val="1000"/>
              </a:spcBef>
              <a:spcAft>
                <a:spcPts val="0"/>
              </a:spcAft>
              <a:buClr>
                <a:schemeClr val="accent2"/>
              </a:buClr>
              <a:buSzPts val="2200"/>
              <a:buFont typeface="Arial"/>
              <a:buChar char="•"/>
            </a:pPr>
            <a:r>
              <a:rPr lang="fr-FR" sz="2200" b="0" i="0" u="none" strike="noStrike" cap="none">
                <a:solidFill>
                  <a:schemeClr val="dk1"/>
                </a:solidFill>
                <a:latin typeface="Gill Sans"/>
                <a:ea typeface="Gill Sans"/>
                <a:cs typeface="Gill Sans"/>
                <a:sym typeface="Gill Sans"/>
              </a:rPr>
              <a:t>progrès scientifique     industrialisation de la France</a:t>
            </a:r>
            <a:endParaRPr sz="2200" b="0" i="0" u="none" strike="noStrike" cap="none">
              <a:solidFill>
                <a:schemeClr val="dk1"/>
              </a:solidFill>
              <a:latin typeface="Gill Sans"/>
              <a:ea typeface="Gill Sans"/>
              <a:cs typeface="Gill Sans"/>
              <a:sym typeface="Gill Sans"/>
            </a:endParaRPr>
          </a:p>
          <a:p>
            <a:pPr marL="342900" marR="0" lvl="0" indent="-228600" algn="just" rtl="0">
              <a:lnSpc>
                <a:spcPct val="100000"/>
              </a:lnSpc>
              <a:spcBef>
                <a:spcPts val="1000"/>
              </a:spcBef>
              <a:spcAft>
                <a:spcPts val="0"/>
              </a:spcAft>
              <a:buClr>
                <a:schemeClr val="accent2"/>
              </a:buClr>
              <a:buSzPts val="2200"/>
              <a:buFont typeface="Arial"/>
              <a:buChar char="•"/>
            </a:pPr>
            <a:r>
              <a:rPr lang="fr-FR" sz="2200" b="0" i="0" u="none" strike="noStrike" cap="none">
                <a:solidFill>
                  <a:schemeClr val="dk1"/>
                </a:solidFill>
                <a:latin typeface="Gill Sans"/>
                <a:ea typeface="Gill Sans"/>
                <a:cs typeface="Gill Sans"/>
                <a:sym typeface="Gill Sans"/>
              </a:rPr>
              <a:t>siècle de l’opposition entre les partisans de la Révolution et les contre-révolutionnaires</a:t>
            </a:r>
            <a:endParaRPr sz="2200" b="0" i="0" u="none" strike="noStrike" cap="none">
              <a:solidFill>
                <a:schemeClr val="dk1"/>
              </a:solidFill>
              <a:latin typeface="Gill Sans"/>
              <a:ea typeface="Gill Sans"/>
              <a:cs typeface="Gill Sans"/>
              <a:sym typeface="Gill Sans"/>
            </a:endParaRPr>
          </a:p>
          <a:p>
            <a:pPr marL="342900" marR="0" lvl="0" indent="-228600" algn="just" rtl="0">
              <a:lnSpc>
                <a:spcPct val="100000"/>
              </a:lnSpc>
              <a:spcBef>
                <a:spcPts val="1000"/>
              </a:spcBef>
              <a:spcAft>
                <a:spcPts val="0"/>
              </a:spcAft>
              <a:buClr>
                <a:schemeClr val="accent2"/>
              </a:buClr>
              <a:buSzPts val="2200"/>
              <a:buFont typeface="Arial"/>
              <a:buChar char="•"/>
            </a:pPr>
            <a:r>
              <a:rPr lang="fr-FR" sz="2200" b="0" i="0" u="none" strike="noStrike" cap="none">
                <a:solidFill>
                  <a:schemeClr val="dk1"/>
                </a:solidFill>
                <a:latin typeface="Gill Sans"/>
                <a:ea typeface="Gill Sans"/>
                <a:cs typeface="Gill Sans"/>
                <a:sym typeface="Gill Sans"/>
              </a:rPr>
              <a:t>la France possède et développe un vaste empire colonial (notamment durant le Second Empire)</a:t>
            </a:r>
            <a:endParaRPr sz="2500" b="0" i="0" u="none" strike="noStrike" cap="none">
              <a:solidFill>
                <a:schemeClr val="dk1"/>
              </a:solidFill>
              <a:latin typeface="Gill Sans"/>
              <a:ea typeface="Gill Sans"/>
              <a:cs typeface="Gill Sans"/>
              <a:sym typeface="Gill Sans"/>
            </a:endParaRPr>
          </a:p>
          <a:p>
            <a:pPr marL="0" marR="0" lvl="0" indent="0" algn="l" rtl="0">
              <a:lnSpc>
                <a:spcPct val="115000"/>
              </a:lnSpc>
              <a:spcBef>
                <a:spcPts val="0"/>
              </a:spcBef>
              <a:spcAft>
                <a:spcPts val="0"/>
              </a:spcAft>
              <a:buClr>
                <a:srgbClr val="000000"/>
              </a:buClr>
              <a:buSzPts val="2500"/>
              <a:buFont typeface="Arial"/>
              <a:buNone/>
            </a:pPr>
            <a:endParaRPr sz="2500" b="0" i="0" u="none" strike="noStrike" cap="none">
              <a:solidFill>
                <a:srgbClr val="000000"/>
              </a:solidFill>
              <a:latin typeface="Gill Sans"/>
              <a:ea typeface="Gill Sans"/>
              <a:cs typeface="Gill Sans"/>
              <a:sym typeface="Gill Sans"/>
            </a:endParaRPr>
          </a:p>
        </p:txBody>
      </p:sp>
      <p:pic>
        <p:nvPicPr>
          <p:cNvPr id="115" name="Google Shape;115;g7746f3b6df_0_59"/>
          <p:cNvPicPr preferRelativeResize="0"/>
          <p:nvPr/>
        </p:nvPicPr>
        <p:blipFill rotWithShape="1">
          <a:blip r:embed="rId3">
            <a:alphaModFix/>
          </a:blip>
          <a:srcRect/>
          <a:stretch/>
        </p:blipFill>
        <p:spPr>
          <a:xfrm>
            <a:off x="8096198" y="0"/>
            <a:ext cx="4095803" cy="6787975"/>
          </a:xfrm>
          <a:prstGeom prst="rect">
            <a:avLst/>
          </a:prstGeom>
          <a:noFill/>
          <a:ln>
            <a:noFill/>
          </a:ln>
        </p:spPr>
      </p:pic>
      <p:sp>
        <p:nvSpPr>
          <p:cNvPr id="116" name="Google Shape;116;g7746f3b6df_0_59"/>
          <p:cNvSpPr/>
          <p:nvPr/>
        </p:nvSpPr>
        <p:spPr>
          <a:xfrm>
            <a:off x="3598850" y="4193350"/>
            <a:ext cx="446100" cy="307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772bb87ae6_0_5"/>
          <p:cNvPicPr preferRelativeResize="0"/>
          <p:nvPr/>
        </p:nvPicPr>
        <p:blipFill rotWithShape="1">
          <a:blip r:embed="rId3">
            <a:alphaModFix/>
          </a:blip>
          <a:srcRect/>
          <a:stretch/>
        </p:blipFill>
        <p:spPr>
          <a:xfrm>
            <a:off x="-12" y="246500"/>
            <a:ext cx="11932624" cy="6611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5"/>
          <p:cNvSpPr/>
          <p:nvPr/>
        </p:nvSpPr>
        <p:spPr>
          <a:xfrm>
            <a:off x="0" y="0"/>
            <a:ext cx="4738255" cy="6858000"/>
          </a:xfrm>
          <a:prstGeom prst="rect">
            <a:avLst/>
          </a:prstGeom>
          <a:solidFill>
            <a:srgbClr val="C5C0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27" name="Google Shape;127;p5"/>
          <p:cNvSpPr txBox="1"/>
          <p:nvPr/>
        </p:nvSpPr>
        <p:spPr>
          <a:xfrm>
            <a:off x="311727" y="1887571"/>
            <a:ext cx="4114799" cy="2781234"/>
          </a:xfrm>
          <a:prstGeom prst="rect">
            <a:avLst/>
          </a:prstGeom>
          <a:solidFill>
            <a:srgbClr val="FFFFFF"/>
          </a:solidFill>
          <a:ln w="12700" cap="flat" cmpd="sng">
            <a:solidFill>
              <a:srgbClr val="404040"/>
            </a:solidFill>
            <a:prstDash val="solid"/>
            <a:round/>
            <a:headEnd type="none" w="sm" len="sm"/>
            <a:tailEnd type="none" w="sm" len="sm"/>
          </a:ln>
        </p:spPr>
        <p:txBody>
          <a:bodyPr spcFirstLastPara="1" wrap="square" lIns="182875" tIns="182875" rIns="182875" bIns="18287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fr-FR" sz="2400" b="0" i="0" u="none" strike="noStrike" cap="none">
                <a:solidFill>
                  <a:srgbClr val="0D0D0D"/>
                </a:solidFill>
                <a:latin typeface="Gill Sans"/>
                <a:ea typeface="Gill Sans"/>
                <a:cs typeface="Gill Sans"/>
                <a:sym typeface="Gill Sans"/>
              </a:rPr>
              <a:t>TITRE DU POÈME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600"/>
              </a:spcBef>
              <a:spcAft>
                <a:spcPts val="0"/>
              </a:spcAft>
              <a:buClr>
                <a:srgbClr val="000000"/>
              </a:buClr>
              <a:buSzPts val="2400"/>
              <a:buFont typeface="Arial"/>
              <a:buNone/>
            </a:pPr>
            <a:endParaRPr sz="2400" b="1" i="0" u="none" strike="noStrike" cap="none">
              <a:solidFill>
                <a:srgbClr val="0D0D0D"/>
              </a:solidFill>
              <a:latin typeface="Gill Sans"/>
              <a:ea typeface="Gill Sans"/>
              <a:cs typeface="Gill Sans"/>
              <a:sym typeface="Gill Sans"/>
            </a:endParaRPr>
          </a:p>
          <a:p>
            <a:pPr marL="0" marR="0" lvl="0" indent="0" algn="ctr" rtl="0">
              <a:lnSpc>
                <a:spcPct val="90000"/>
              </a:lnSpc>
              <a:spcBef>
                <a:spcPts val="600"/>
              </a:spcBef>
              <a:spcAft>
                <a:spcPts val="0"/>
              </a:spcAft>
              <a:buClr>
                <a:srgbClr val="000000"/>
              </a:buClr>
              <a:buSzPts val="2400"/>
              <a:buFont typeface="Arial"/>
              <a:buNone/>
            </a:pPr>
            <a:r>
              <a:rPr lang="fr-FR" sz="2400" b="1" i="0" u="none" strike="noStrike" cap="none">
                <a:solidFill>
                  <a:srgbClr val="0D0D0D"/>
                </a:solidFill>
                <a:latin typeface="Gill Sans"/>
                <a:ea typeface="Gill Sans"/>
                <a:cs typeface="Gill Sans"/>
                <a:sym typeface="Gill Sans"/>
              </a:rPr>
              <a:t> SPLEEN IV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600"/>
              </a:spcBef>
              <a:spcAft>
                <a:spcPts val="0"/>
              </a:spcAft>
              <a:buClr>
                <a:srgbClr val="000000"/>
              </a:buClr>
              <a:buSzPts val="2400"/>
              <a:buFont typeface="Arial"/>
              <a:buNone/>
            </a:pPr>
            <a:r>
              <a:rPr lang="fr-FR" sz="2400" b="1" i="0" u="none" strike="noStrike" cap="none">
                <a:solidFill>
                  <a:srgbClr val="0D0D0D"/>
                </a:solidFill>
                <a:latin typeface="Gill Sans"/>
                <a:ea typeface="Gill Sans"/>
                <a:cs typeface="Gill Sans"/>
                <a:sym typeface="Gill Sans"/>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600"/>
              </a:spcBef>
              <a:spcAft>
                <a:spcPts val="0"/>
              </a:spcAft>
              <a:buClr>
                <a:srgbClr val="000000"/>
              </a:buClr>
              <a:buSzPts val="2400"/>
              <a:buFont typeface="Arial"/>
              <a:buNone/>
            </a:pPr>
            <a:r>
              <a:rPr lang="fr-FR" sz="2400" b="1" i="0" u="none" strike="noStrike" cap="none">
                <a:solidFill>
                  <a:srgbClr val="0D0D0D"/>
                </a:solidFill>
                <a:latin typeface="Gill Sans"/>
                <a:ea typeface="Gill Sans"/>
                <a:cs typeface="Gill Sans"/>
                <a:sym typeface="Gill Sans"/>
              </a:rPr>
              <a:t>QUAND LE CIEL BAS ET LOURD </a:t>
            </a:r>
            <a:endParaRPr sz="1400" b="0" i="0" u="none" strike="noStrike" cap="none">
              <a:solidFill>
                <a:srgbClr val="000000"/>
              </a:solidFill>
              <a:latin typeface="Arial"/>
              <a:ea typeface="Arial"/>
              <a:cs typeface="Arial"/>
              <a:sym typeface="Arial"/>
            </a:endParaRPr>
          </a:p>
        </p:txBody>
      </p:sp>
      <p:sp>
        <p:nvSpPr>
          <p:cNvPr id="128" name="Google Shape;128;p5"/>
          <p:cNvSpPr/>
          <p:nvPr/>
        </p:nvSpPr>
        <p:spPr>
          <a:xfrm>
            <a:off x="4753278" y="0"/>
            <a:ext cx="7438722"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grpSp>
        <p:nvGrpSpPr>
          <p:cNvPr id="129" name="Google Shape;129;p5"/>
          <p:cNvGrpSpPr/>
          <p:nvPr/>
        </p:nvGrpSpPr>
        <p:grpSpPr>
          <a:xfrm>
            <a:off x="5397500" y="642514"/>
            <a:ext cx="6151562" cy="5271347"/>
            <a:chOff x="0" y="2751"/>
            <a:chExt cx="6151562" cy="5271347"/>
          </a:xfrm>
        </p:grpSpPr>
        <p:sp>
          <p:nvSpPr>
            <p:cNvPr id="130" name="Google Shape;130;p5"/>
            <p:cNvSpPr/>
            <p:nvPr/>
          </p:nvSpPr>
          <p:spPr>
            <a:xfrm>
              <a:off x="0" y="2751"/>
              <a:ext cx="6151562" cy="14524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5"/>
            <p:cNvSpPr/>
            <p:nvPr/>
          </p:nvSpPr>
          <p:spPr>
            <a:xfrm>
              <a:off x="462245" y="308733"/>
              <a:ext cx="841267" cy="840445"/>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5"/>
            <p:cNvSpPr/>
            <p:nvPr/>
          </p:nvSpPr>
          <p:spPr>
            <a:xfrm>
              <a:off x="1765757" y="2751"/>
              <a:ext cx="4191331" cy="152957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5"/>
            <p:cNvSpPr txBox="1"/>
            <p:nvPr/>
          </p:nvSpPr>
          <p:spPr>
            <a:xfrm>
              <a:off x="1765757" y="2751"/>
              <a:ext cx="4191331" cy="1529577"/>
            </a:xfrm>
            <a:prstGeom prst="rect">
              <a:avLst/>
            </a:prstGeom>
            <a:noFill/>
            <a:ln>
              <a:noFill/>
            </a:ln>
          </p:spPr>
          <p:txBody>
            <a:bodyPr spcFirstLastPara="1" wrap="square" lIns="161875" tIns="161875" rIns="161875" bIns="161875" anchor="ctr" anchorCtr="0">
              <a:noAutofit/>
            </a:bodyPr>
            <a:lstStyle/>
            <a:p>
              <a:pPr marL="0" marR="0" lvl="0" indent="0" algn="l" rtl="0">
                <a:lnSpc>
                  <a:spcPct val="90000"/>
                </a:lnSpc>
                <a:spcBef>
                  <a:spcPts val="0"/>
                </a:spcBef>
                <a:spcAft>
                  <a:spcPts val="0"/>
                </a:spcAft>
                <a:buClr>
                  <a:schemeClr val="dk1"/>
                </a:buClr>
                <a:buSzPts val="2200"/>
                <a:buFont typeface="Gill Sans"/>
                <a:buNone/>
              </a:pPr>
              <a:r>
                <a:rPr lang="fr-FR" sz="2200" b="0" i="0" u="none" strike="noStrike" cap="none">
                  <a:solidFill>
                    <a:schemeClr val="dk1"/>
                  </a:solidFill>
                  <a:latin typeface="Gill Sans"/>
                  <a:ea typeface="Gill Sans"/>
                  <a:cs typeface="Gill Sans"/>
                  <a:sym typeface="Gill Sans"/>
                </a:rPr>
                <a:t>Le mot </a:t>
              </a:r>
              <a:r>
                <a:rPr lang="fr-FR" sz="2200" b="0" i="1" u="none" strike="noStrike" cap="none">
                  <a:solidFill>
                    <a:schemeClr val="dk1"/>
                  </a:solidFill>
                  <a:latin typeface="Gill Sans"/>
                  <a:ea typeface="Gill Sans"/>
                  <a:cs typeface="Gill Sans"/>
                  <a:sym typeface="Gill Sans"/>
                </a:rPr>
                <a:t>spleen </a:t>
              </a:r>
              <a:r>
                <a:rPr lang="fr-FR" sz="2200" b="0" i="0" u="none" strike="noStrike" cap="none">
                  <a:solidFill>
                    <a:schemeClr val="dk1"/>
                  </a:solidFill>
                  <a:latin typeface="Gill Sans"/>
                  <a:ea typeface="Gill Sans"/>
                  <a:cs typeface="Gill Sans"/>
                  <a:sym typeface="Gill Sans"/>
                </a:rPr>
                <a:t>en anglais désigne l’organe de la rate.</a:t>
              </a:r>
              <a:endParaRPr sz="2200" b="0" i="0" u="none" strike="noStrike" cap="none">
                <a:solidFill>
                  <a:schemeClr val="dk1"/>
                </a:solidFill>
                <a:latin typeface="Gill Sans"/>
                <a:ea typeface="Gill Sans"/>
                <a:cs typeface="Gill Sans"/>
                <a:sym typeface="Gill Sans"/>
              </a:endParaRPr>
            </a:p>
          </p:txBody>
        </p:sp>
        <p:sp>
          <p:nvSpPr>
            <p:cNvPr id="134" name="Google Shape;134;p5"/>
            <p:cNvSpPr/>
            <p:nvPr/>
          </p:nvSpPr>
          <p:spPr>
            <a:xfrm>
              <a:off x="0" y="1854344"/>
              <a:ext cx="6151562" cy="1529577"/>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5"/>
            <p:cNvSpPr/>
            <p:nvPr/>
          </p:nvSpPr>
          <p:spPr>
            <a:xfrm>
              <a:off x="674012" y="2097675"/>
              <a:ext cx="508666" cy="915178"/>
            </a:xfrm>
            <a:prstGeom prst="rect">
              <a:avLst/>
            </a:prstGeom>
            <a:blipFill rotWithShape="1">
              <a:blip r:embed="rId4">
                <a:alphaModFix/>
              </a:blip>
              <a:stretch>
                <a:fillRect l="-124245"/>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5"/>
            <p:cNvSpPr/>
            <p:nvPr/>
          </p:nvSpPr>
          <p:spPr>
            <a:xfrm>
              <a:off x="1765757" y="1892928"/>
              <a:ext cx="4191331" cy="152957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5"/>
            <p:cNvSpPr txBox="1"/>
            <p:nvPr/>
          </p:nvSpPr>
          <p:spPr>
            <a:xfrm>
              <a:off x="1765757" y="1892928"/>
              <a:ext cx="4191331" cy="1529577"/>
            </a:xfrm>
            <a:prstGeom prst="rect">
              <a:avLst/>
            </a:prstGeom>
            <a:noFill/>
            <a:ln>
              <a:noFill/>
            </a:ln>
          </p:spPr>
          <p:txBody>
            <a:bodyPr spcFirstLastPara="1" wrap="square" lIns="161875" tIns="161875" rIns="161875" bIns="161875" anchor="ctr" anchorCtr="0">
              <a:noAutofit/>
            </a:bodyPr>
            <a:lstStyle/>
            <a:p>
              <a:pPr marL="0" marR="0" lvl="0" indent="0" algn="l" rtl="0">
                <a:lnSpc>
                  <a:spcPct val="90000"/>
                </a:lnSpc>
                <a:spcBef>
                  <a:spcPts val="0"/>
                </a:spcBef>
                <a:spcAft>
                  <a:spcPts val="0"/>
                </a:spcAft>
                <a:buClr>
                  <a:schemeClr val="dk1"/>
                </a:buClr>
                <a:buSzPts val="2200"/>
                <a:buFont typeface="Gill Sans"/>
                <a:buNone/>
              </a:pPr>
              <a:r>
                <a:rPr lang="fr-FR" sz="2200" b="0" i="0" u="none" strike="noStrike" cap="none">
                  <a:solidFill>
                    <a:schemeClr val="dk1"/>
                  </a:solidFill>
                  <a:latin typeface="Gill Sans"/>
                  <a:ea typeface="Gill Sans"/>
                  <a:cs typeface="Gill Sans"/>
                  <a:sym typeface="Gill Sans"/>
                </a:rPr>
                <a:t>Théorie des humeurs du médecin Hippocrate qui pensait que la rate produisait un liquide appelé « la bile noire » qui si produit en excès, déclenchait la mélancolie</a:t>
              </a:r>
              <a:endParaRPr sz="2200" b="0" i="0" u="none" strike="noStrike" cap="none">
                <a:solidFill>
                  <a:schemeClr val="dk1"/>
                </a:solidFill>
                <a:latin typeface="Gill Sans"/>
                <a:ea typeface="Gill Sans"/>
                <a:cs typeface="Gill Sans"/>
                <a:sym typeface="Gill Sans"/>
              </a:endParaRPr>
            </a:p>
          </p:txBody>
        </p:sp>
        <p:sp>
          <p:nvSpPr>
            <p:cNvPr id="138" name="Google Shape;138;p5"/>
            <p:cNvSpPr/>
            <p:nvPr/>
          </p:nvSpPr>
          <p:spPr>
            <a:xfrm>
              <a:off x="0" y="3744521"/>
              <a:ext cx="6151562" cy="145241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5"/>
            <p:cNvSpPr/>
            <p:nvPr/>
          </p:nvSpPr>
          <p:spPr>
            <a:xfrm>
              <a:off x="462245" y="4050503"/>
              <a:ext cx="841267" cy="840445"/>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5"/>
            <p:cNvSpPr/>
            <p:nvPr/>
          </p:nvSpPr>
          <p:spPr>
            <a:xfrm>
              <a:off x="1765757" y="3744521"/>
              <a:ext cx="4191331" cy="152957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5"/>
            <p:cNvSpPr txBox="1"/>
            <p:nvPr/>
          </p:nvSpPr>
          <p:spPr>
            <a:xfrm>
              <a:off x="1765757" y="3744521"/>
              <a:ext cx="4191331" cy="1529577"/>
            </a:xfrm>
            <a:prstGeom prst="rect">
              <a:avLst/>
            </a:prstGeom>
            <a:noFill/>
            <a:ln>
              <a:noFill/>
            </a:ln>
          </p:spPr>
          <p:txBody>
            <a:bodyPr spcFirstLastPara="1" wrap="square" lIns="161875" tIns="161875" rIns="161875" bIns="161875" anchor="ctr" anchorCtr="0">
              <a:noAutofit/>
            </a:bodyPr>
            <a:lstStyle/>
            <a:p>
              <a:pPr marL="0" marR="0" lvl="0" indent="0" algn="l" rtl="0">
                <a:lnSpc>
                  <a:spcPct val="90000"/>
                </a:lnSpc>
                <a:spcBef>
                  <a:spcPts val="0"/>
                </a:spcBef>
                <a:spcAft>
                  <a:spcPts val="0"/>
                </a:spcAft>
                <a:buClr>
                  <a:schemeClr val="dk1"/>
                </a:buClr>
                <a:buSzPts val="2200"/>
                <a:buFont typeface="Gill Sans"/>
                <a:buNone/>
              </a:pPr>
              <a:r>
                <a:rPr lang="fr-FR" sz="2200" b="0" i="0" u="none" strike="noStrike" cap="none">
                  <a:solidFill>
                    <a:schemeClr val="dk1"/>
                  </a:solidFill>
                  <a:latin typeface="Gill Sans"/>
                  <a:ea typeface="Gill Sans"/>
                  <a:cs typeface="Gill Sans"/>
                  <a:sym typeface="Gill Sans"/>
                </a:rPr>
                <a:t>Spleen baudelairien : désigne une profonde mélancolie née du mal de vivre, que Charles Baudelaire exprime dans plusieurs poèmes. </a:t>
              </a:r>
              <a:endParaRPr sz="2200" b="0" i="0" u="none" strike="noStrike" cap="none">
                <a:solidFill>
                  <a:schemeClr val="dk1"/>
                </a:solidFill>
                <a:latin typeface="Gill Sans"/>
                <a:ea typeface="Gill Sans"/>
                <a:cs typeface="Gill Sans"/>
                <a:sym typeface="Gill San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45"/>
        <p:cNvGrpSpPr/>
        <p:nvPr/>
      </p:nvGrpSpPr>
      <p:grpSpPr>
        <a:xfrm>
          <a:off x="0" y="0"/>
          <a:ext cx="0" cy="0"/>
          <a:chOff x="0" y="0"/>
          <a:chExt cx="0" cy="0"/>
        </a:xfrm>
      </p:grpSpPr>
      <p:sp>
        <p:nvSpPr>
          <p:cNvPr id="146" name="Google Shape;146;p6"/>
          <p:cNvSpPr/>
          <p:nvPr/>
        </p:nvSpPr>
        <p:spPr>
          <a:xfrm>
            <a:off x="104275" y="151180"/>
            <a:ext cx="5614737"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33333"/>
                </a:solidFill>
                <a:latin typeface="Source Sans Pro"/>
                <a:ea typeface="Source Sans Pro"/>
                <a:cs typeface="Source Sans Pro"/>
                <a:sym typeface="Source Sans Pro"/>
              </a:rPr>
              <a:t>Quand le ciel bas et lourd pèse comme un couvercle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Sur l'esprit gémissant en proie aux longs ennuis,</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Et que de l'horizon embrassant tout le cercle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Il nous verse un jour noir plus triste que les nuits ;</a:t>
            </a:r>
            <a:br>
              <a:rPr lang="fr-FR" sz="1800" b="0" i="0" u="none" strike="noStrike" cap="none">
                <a:solidFill>
                  <a:schemeClr val="dk1"/>
                </a:solidFill>
                <a:latin typeface="Gill Sans"/>
                <a:ea typeface="Gill Sans"/>
                <a:cs typeface="Gill Sans"/>
                <a:sym typeface="Gill Sans"/>
              </a:rPr>
            </a:b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Quand la terre est changée en un cachot humide,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Où l'Espérance, comme une chauve-souris,</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S'en va battant les murs de son aile timide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Et se cognant la tête à des plafonds pourris ;</a:t>
            </a:r>
            <a:br>
              <a:rPr lang="fr-FR" sz="1800" b="0" i="0" u="none" strike="noStrike" cap="none">
                <a:solidFill>
                  <a:schemeClr val="dk1"/>
                </a:solidFill>
                <a:latin typeface="Gill Sans"/>
                <a:ea typeface="Gill Sans"/>
                <a:cs typeface="Gill Sans"/>
                <a:sym typeface="Gill Sans"/>
              </a:rPr>
            </a:b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Quand la pluie étalant ses immenses traînées</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D'une vaste prison imite les barreaux,</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Et qu'un peuple muet d'infâmes araignées</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Vient tendre ses filets au fond de nos cerveaux,</a:t>
            </a:r>
            <a:endParaRPr sz="1800" b="0" i="0" u="none" strike="noStrike" cap="none">
              <a:solidFill>
                <a:schemeClr val="dk1"/>
              </a:solidFill>
              <a:latin typeface="Gill Sans"/>
              <a:ea typeface="Gill Sans"/>
              <a:cs typeface="Gill Sans"/>
              <a:sym typeface="Gill Sans"/>
            </a:endParaRPr>
          </a:p>
        </p:txBody>
      </p:sp>
      <p:sp>
        <p:nvSpPr>
          <p:cNvPr id="147" name="Google Shape;147;p6"/>
          <p:cNvSpPr/>
          <p:nvPr/>
        </p:nvSpPr>
        <p:spPr>
          <a:xfrm>
            <a:off x="104275" y="4197087"/>
            <a:ext cx="5289884"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33333"/>
                </a:solidFill>
                <a:latin typeface="Source Sans Pro"/>
                <a:ea typeface="Source Sans Pro"/>
                <a:cs typeface="Source Sans Pro"/>
                <a:sym typeface="Source Sans Pro"/>
              </a:rPr>
              <a:t>Des cloches tout à coup sautent avec furie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Et lancent vers le ciel un affreux hurlement,</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Ainsi que des esprits errants et sans patrie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Qui se mettent à geindre opiniâtrement.</a:t>
            </a:r>
            <a:br>
              <a:rPr lang="fr-FR" sz="1800" b="0" i="0" u="none" strike="noStrike" cap="none">
                <a:solidFill>
                  <a:schemeClr val="dk1"/>
                </a:solidFill>
                <a:latin typeface="Gill Sans"/>
                <a:ea typeface="Gill Sans"/>
                <a:cs typeface="Gill Sans"/>
                <a:sym typeface="Gill Sans"/>
              </a:rPr>
            </a:b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 Et de longs corbillards, sans tambours ni musique,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Défilent lentement dans mon âme ; l'Espoir,</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Vaincu, pleure, et l'Angoisse atroce, despotique,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Sur mon crâne incliné plante son drapeau noir.</a:t>
            </a:r>
            <a:endParaRPr sz="1800" b="0" i="0" u="none" strike="noStrike" cap="none">
              <a:solidFill>
                <a:schemeClr val="dk1"/>
              </a:solidFill>
              <a:latin typeface="Gill Sans"/>
              <a:ea typeface="Gill Sans"/>
              <a:cs typeface="Gill Sans"/>
              <a:sym typeface="Gill Sans"/>
            </a:endParaRPr>
          </a:p>
        </p:txBody>
      </p:sp>
      <p:grpSp>
        <p:nvGrpSpPr>
          <p:cNvPr id="148" name="Google Shape;148;p6"/>
          <p:cNvGrpSpPr/>
          <p:nvPr/>
        </p:nvGrpSpPr>
        <p:grpSpPr>
          <a:xfrm>
            <a:off x="6641432" y="2097364"/>
            <a:ext cx="4753438" cy="2426513"/>
            <a:chOff x="0" y="414369"/>
            <a:chExt cx="4753438" cy="2426513"/>
          </a:xfrm>
        </p:grpSpPr>
        <p:sp>
          <p:nvSpPr>
            <p:cNvPr id="149" name="Google Shape;149;p6"/>
            <p:cNvSpPr/>
            <p:nvPr/>
          </p:nvSpPr>
          <p:spPr>
            <a:xfrm>
              <a:off x="0" y="414369"/>
              <a:ext cx="4753438" cy="2426513"/>
            </a:xfrm>
            <a:prstGeom prst="roundRect">
              <a:avLst>
                <a:gd name="adj" fmla="val 10000"/>
              </a:avLst>
            </a:prstGeom>
            <a:solidFill>
              <a:schemeClr val="accent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6"/>
            <p:cNvSpPr txBox="1"/>
            <p:nvPr/>
          </p:nvSpPr>
          <p:spPr>
            <a:xfrm>
              <a:off x="71070" y="485439"/>
              <a:ext cx="4611298" cy="2284373"/>
            </a:xfrm>
            <a:prstGeom prst="rect">
              <a:avLst/>
            </a:prstGeom>
            <a:noFill/>
            <a:ln>
              <a:noFill/>
            </a:ln>
          </p:spPr>
          <p:txBody>
            <a:bodyPr spcFirstLastPara="1" wrap="square" lIns="83800" tIns="83800" rIns="83800" bIns="83800" anchor="t" anchorCtr="0">
              <a:noAutofit/>
            </a:bodyPr>
            <a:lstStyle/>
            <a:p>
              <a:pPr marL="0" marR="0" lvl="0" indent="0" algn="l" rtl="0">
                <a:lnSpc>
                  <a:spcPct val="150000"/>
                </a:lnSpc>
                <a:spcBef>
                  <a:spcPts val="0"/>
                </a:spcBef>
                <a:spcAft>
                  <a:spcPts val="0"/>
                </a:spcAft>
                <a:buClr>
                  <a:schemeClr val="lt1"/>
                </a:buClr>
                <a:buSzPts val="2200"/>
                <a:buFont typeface="Gill Sans"/>
                <a:buNone/>
              </a:pPr>
              <a:r>
                <a:rPr lang="fr-FR" sz="2200" b="1" i="0" u="none" strike="noStrike" cap="none">
                  <a:solidFill>
                    <a:schemeClr val="lt1"/>
                  </a:solidFill>
                  <a:latin typeface="Gill Sans"/>
                  <a:ea typeface="Gill Sans"/>
                  <a:cs typeface="Gill Sans"/>
                  <a:sym typeface="Gill Sans"/>
                </a:rPr>
                <a:t>Structure du poème</a:t>
              </a:r>
              <a:endParaRPr sz="2200" b="1" i="0" u="none" strike="noStrike" cap="none">
                <a:solidFill>
                  <a:schemeClr val="lt1"/>
                </a:solidFill>
                <a:latin typeface="Gill Sans"/>
                <a:ea typeface="Gill Sans"/>
                <a:cs typeface="Gill Sans"/>
                <a:sym typeface="Gill Sans"/>
              </a:endParaRPr>
            </a:p>
            <a:p>
              <a:pPr marL="228600" marR="0" lvl="1" indent="-228600" algn="l" rtl="0">
                <a:lnSpc>
                  <a:spcPct val="150000"/>
                </a:lnSpc>
                <a:spcBef>
                  <a:spcPts val="770"/>
                </a:spcBef>
                <a:spcAft>
                  <a:spcPts val="0"/>
                </a:spcAft>
                <a:buClr>
                  <a:schemeClr val="lt1"/>
                </a:buClr>
                <a:buSzPts val="2200"/>
                <a:buFont typeface="Gill Sans"/>
                <a:buChar char="•"/>
              </a:pPr>
              <a:r>
                <a:rPr lang="fr-FR" sz="2200" b="0" i="0" u="none" strike="noStrike" cap="none">
                  <a:solidFill>
                    <a:schemeClr val="lt1"/>
                  </a:solidFill>
                  <a:latin typeface="Gill Sans"/>
                  <a:ea typeface="Gill Sans"/>
                  <a:cs typeface="Gill Sans"/>
                  <a:sym typeface="Gill Sans"/>
                </a:rPr>
                <a:t>Strophes = quatrains</a:t>
              </a:r>
              <a:endParaRPr sz="2200" b="0" i="0" u="none" strike="noStrike" cap="none">
                <a:solidFill>
                  <a:schemeClr val="lt1"/>
                </a:solidFill>
                <a:latin typeface="Gill Sans"/>
                <a:ea typeface="Gill Sans"/>
                <a:cs typeface="Gill Sans"/>
                <a:sym typeface="Gill Sans"/>
              </a:endParaRPr>
            </a:p>
            <a:p>
              <a:pPr marL="228600" marR="0" lvl="1" indent="-228600" algn="l" rtl="0">
                <a:lnSpc>
                  <a:spcPct val="150000"/>
                </a:lnSpc>
                <a:spcBef>
                  <a:spcPts val="330"/>
                </a:spcBef>
                <a:spcAft>
                  <a:spcPts val="0"/>
                </a:spcAft>
                <a:buClr>
                  <a:schemeClr val="lt1"/>
                </a:buClr>
                <a:buSzPts val="2200"/>
                <a:buFont typeface="Gill Sans"/>
                <a:buChar char="•"/>
              </a:pPr>
              <a:r>
                <a:rPr lang="fr-FR" sz="2200" b="0" i="0" u="none" strike="noStrike" cap="none">
                  <a:solidFill>
                    <a:schemeClr val="lt1"/>
                  </a:solidFill>
                  <a:latin typeface="Gill Sans"/>
                  <a:ea typeface="Gill Sans"/>
                  <a:cs typeface="Gill Sans"/>
                  <a:sym typeface="Gill Sans"/>
                </a:rPr>
                <a:t>Vers en alexandrins</a:t>
              </a:r>
              <a:endParaRPr sz="2200" b="0" i="0" u="none" strike="noStrike" cap="none">
                <a:solidFill>
                  <a:schemeClr val="lt1"/>
                </a:solidFill>
                <a:latin typeface="Gill Sans"/>
                <a:ea typeface="Gill Sans"/>
                <a:cs typeface="Gill Sans"/>
                <a:sym typeface="Gill Sans"/>
              </a:endParaRPr>
            </a:p>
            <a:p>
              <a:pPr marL="228600" marR="0" lvl="1" indent="-228600" algn="l" rtl="0">
                <a:lnSpc>
                  <a:spcPct val="150000"/>
                </a:lnSpc>
                <a:spcBef>
                  <a:spcPts val="330"/>
                </a:spcBef>
                <a:spcAft>
                  <a:spcPts val="0"/>
                </a:spcAft>
                <a:buClr>
                  <a:schemeClr val="lt1"/>
                </a:buClr>
                <a:buSzPts val="2200"/>
                <a:buFont typeface="Gill Sans"/>
                <a:buChar char="•"/>
              </a:pPr>
              <a:r>
                <a:rPr lang="fr-FR" sz="2200" b="0" i="0" u="none" strike="noStrike" cap="none">
                  <a:solidFill>
                    <a:schemeClr val="lt1"/>
                  </a:solidFill>
                  <a:latin typeface="Gill Sans"/>
                  <a:ea typeface="Gill Sans"/>
                  <a:cs typeface="Gill Sans"/>
                  <a:sym typeface="Gill Sans"/>
                </a:rPr>
                <a:t>Rimes croisées : ABAB</a:t>
              </a:r>
              <a:endParaRPr sz="2200" b="0" i="0" u="none" strike="noStrike" cap="none">
                <a:solidFill>
                  <a:schemeClr val="lt1"/>
                </a:solidFill>
                <a:latin typeface="Gill Sans"/>
                <a:ea typeface="Gill Sans"/>
                <a:cs typeface="Gill Sans"/>
                <a:sym typeface="Gill San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54"/>
        <p:cNvGrpSpPr/>
        <p:nvPr/>
      </p:nvGrpSpPr>
      <p:grpSpPr>
        <a:xfrm>
          <a:off x="0" y="0"/>
          <a:ext cx="0" cy="0"/>
          <a:chOff x="0" y="0"/>
          <a:chExt cx="0" cy="0"/>
        </a:xfrm>
      </p:grpSpPr>
      <p:sp>
        <p:nvSpPr>
          <p:cNvPr id="155" name="Google Shape;155;p7"/>
          <p:cNvSpPr/>
          <p:nvPr/>
        </p:nvSpPr>
        <p:spPr>
          <a:xfrm>
            <a:off x="104275" y="151180"/>
            <a:ext cx="5614737" cy="39703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33333"/>
                </a:solidFill>
                <a:latin typeface="Source Sans Pro"/>
                <a:ea typeface="Source Sans Pro"/>
                <a:cs typeface="Source Sans Pro"/>
                <a:sym typeface="Source Sans Pro"/>
              </a:rPr>
              <a:t>Quand le ciel bas et lourd pèse comme un couvercle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Sur l'esprit gémissant en proie aux longs ennuis,</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Et que de l'horizon embrassant tout le cercle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Il nous verse un jour noir plus triste que les nuits ;</a:t>
            </a:r>
            <a:br>
              <a:rPr lang="fr-FR" sz="1800" b="0" i="0" u="none" strike="noStrike" cap="none">
                <a:solidFill>
                  <a:schemeClr val="dk1"/>
                </a:solidFill>
                <a:latin typeface="Gill Sans"/>
                <a:ea typeface="Gill Sans"/>
                <a:cs typeface="Gill Sans"/>
                <a:sym typeface="Gill Sans"/>
              </a:rPr>
            </a:b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Quand la terre est changée en un cachot humide,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Où l'Espérance, comme une chauve-souris,</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S'en va battant les murs de son aile timide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Et se cognant la tête à des plafonds pourris ;</a:t>
            </a:r>
            <a:br>
              <a:rPr lang="fr-FR" sz="1800" b="0" i="0" u="none" strike="noStrike" cap="none">
                <a:solidFill>
                  <a:schemeClr val="dk1"/>
                </a:solidFill>
                <a:latin typeface="Gill Sans"/>
                <a:ea typeface="Gill Sans"/>
                <a:cs typeface="Gill Sans"/>
                <a:sym typeface="Gill Sans"/>
              </a:rPr>
            </a:b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Quand la pluie étalant ses immenses traînées</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D'une vaste prison imite les barreaux,</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Et qu'un peuple muet d'infâmes araignées</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Vient tendre ses filets au fond de nos cerveaux,</a:t>
            </a:r>
            <a:endParaRPr sz="1800" b="0" i="0" u="none" strike="noStrike" cap="none">
              <a:solidFill>
                <a:schemeClr val="dk1"/>
              </a:solidFill>
              <a:latin typeface="Gill Sans"/>
              <a:ea typeface="Gill Sans"/>
              <a:cs typeface="Gill Sans"/>
              <a:sym typeface="Gill Sans"/>
            </a:endParaRPr>
          </a:p>
        </p:txBody>
      </p:sp>
      <p:sp>
        <p:nvSpPr>
          <p:cNvPr id="156" name="Google Shape;156;p7"/>
          <p:cNvSpPr/>
          <p:nvPr/>
        </p:nvSpPr>
        <p:spPr>
          <a:xfrm>
            <a:off x="104275" y="4197087"/>
            <a:ext cx="5289884"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33333"/>
                </a:solidFill>
                <a:latin typeface="Source Sans Pro"/>
                <a:ea typeface="Source Sans Pro"/>
                <a:cs typeface="Source Sans Pro"/>
                <a:sym typeface="Source Sans Pro"/>
              </a:rPr>
              <a:t>Des cloches tout à coup sautent avec furie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Et lancent vers le ciel un affreux hurlement,</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Ainsi que des esprits errants et sans patrie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Qui se mettent à geindre opiniâtrement.</a:t>
            </a:r>
            <a:br>
              <a:rPr lang="fr-FR" sz="1800" b="0" i="0" u="none" strike="noStrike" cap="none">
                <a:solidFill>
                  <a:schemeClr val="dk1"/>
                </a:solidFill>
                <a:latin typeface="Gill Sans"/>
                <a:ea typeface="Gill Sans"/>
                <a:cs typeface="Gill Sans"/>
                <a:sym typeface="Gill Sans"/>
              </a:rPr>
            </a:b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 Et de longs corbillards, sans tambours ni musique,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Défilent lentement dans mon âme ; l'Espoir,</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Vaincu, pleure, et l'Angoisse atroce, despotique,</a:t>
            </a:r>
            <a:br>
              <a:rPr lang="fr-FR" sz="1800" b="0" i="0" u="none" strike="noStrike" cap="none">
                <a:solidFill>
                  <a:schemeClr val="dk1"/>
                </a:solidFill>
                <a:latin typeface="Gill Sans"/>
                <a:ea typeface="Gill Sans"/>
                <a:cs typeface="Gill Sans"/>
                <a:sym typeface="Gill Sans"/>
              </a:rPr>
            </a:br>
            <a:r>
              <a:rPr lang="fr-FR" sz="1800" b="0" i="0" u="none" strike="noStrike" cap="none">
                <a:solidFill>
                  <a:srgbClr val="333333"/>
                </a:solidFill>
                <a:latin typeface="Source Sans Pro"/>
                <a:ea typeface="Source Sans Pro"/>
                <a:cs typeface="Source Sans Pro"/>
                <a:sym typeface="Source Sans Pro"/>
              </a:rPr>
              <a:t>Sur mon crâne incliné plante son drapeau noir.</a:t>
            </a:r>
            <a:endParaRPr sz="1800" b="0" i="0" u="none" strike="noStrike" cap="none">
              <a:solidFill>
                <a:schemeClr val="dk1"/>
              </a:solidFill>
              <a:latin typeface="Gill Sans"/>
              <a:ea typeface="Gill Sans"/>
              <a:cs typeface="Gill Sans"/>
              <a:sym typeface="Gill Sans"/>
            </a:endParaRPr>
          </a:p>
        </p:txBody>
      </p:sp>
      <p:grpSp>
        <p:nvGrpSpPr>
          <p:cNvPr id="157" name="Google Shape;157;p7"/>
          <p:cNvGrpSpPr/>
          <p:nvPr/>
        </p:nvGrpSpPr>
        <p:grpSpPr>
          <a:xfrm>
            <a:off x="5394152" y="697420"/>
            <a:ext cx="6481008" cy="5013107"/>
            <a:chOff x="0" y="293090"/>
            <a:chExt cx="6481008" cy="4809197"/>
          </a:xfrm>
        </p:grpSpPr>
        <p:sp>
          <p:nvSpPr>
            <p:cNvPr id="158" name="Google Shape;158;p7"/>
            <p:cNvSpPr/>
            <p:nvPr/>
          </p:nvSpPr>
          <p:spPr>
            <a:xfrm>
              <a:off x="0" y="293090"/>
              <a:ext cx="6481008" cy="4809197"/>
            </a:xfrm>
            <a:prstGeom prst="roundRect">
              <a:avLst>
                <a:gd name="adj" fmla="val 10000"/>
              </a:avLst>
            </a:prstGeom>
            <a:solidFill>
              <a:schemeClr val="accent2"/>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7"/>
            <p:cNvSpPr txBox="1"/>
            <p:nvPr/>
          </p:nvSpPr>
          <p:spPr>
            <a:xfrm>
              <a:off x="140866" y="495870"/>
              <a:ext cx="6199200" cy="4465500"/>
            </a:xfrm>
            <a:prstGeom prst="rect">
              <a:avLst/>
            </a:prstGeom>
            <a:noFill/>
            <a:ln>
              <a:noFill/>
            </a:ln>
          </p:spPr>
          <p:txBody>
            <a:bodyPr spcFirstLastPara="1" wrap="square" lIns="83800" tIns="83800" rIns="83800" bIns="83800" anchor="ctr" anchorCtr="0">
              <a:noAutofit/>
            </a:bodyPr>
            <a:lstStyle/>
            <a:p>
              <a:pPr marL="0" marR="0" lvl="0" indent="0" algn="l" rtl="0">
                <a:lnSpc>
                  <a:spcPct val="150000"/>
                </a:lnSpc>
                <a:spcBef>
                  <a:spcPts val="0"/>
                </a:spcBef>
                <a:spcAft>
                  <a:spcPts val="0"/>
                </a:spcAft>
                <a:buClr>
                  <a:schemeClr val="lt1"/>
                </a:buClr>
                <a:buSzPts val="2200"/>
                <a:buFont typeface="Gill Sans"/>
                <a:buNone/>
              </a:pPr>
              <a:r>
                <a:rPr lang="fr-FR" sz="2200" b="1" i="0" u="none" strike="noStrike" cap="none">
                  <a:solidFill>
                    <a:schemeClr val="lt1"/>
                  </a:solidFill>
                  <a:latin typeface="Gill Sans"/>
                  <a:ea typeface="Gill Sans"/>
                  <a:cs typeface="Gill Sans"/>
                  <a:sym typeface="Gill Sans"/>
                </a:rPr>
                <a:t>Champs lexicaux</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770"/>
                </a:spcBef>
                <a:spcAft>
                  <a:spcPts val="0"/>
                </a:spcAft>
                <a:buClr>
                  <a:schemeClr val="lt1"/>
                </a:buClr>
                <a:buSzPts val="2200"/>
                <a:buFont typeface="Gill Sans"/>
                <a:buNone/>
              </a:pPr>
              <a:r>
                <a:rPr lang="fr-FR" sz="2200" b="1" i="0" u="none" strike="noStrike" cap="none">
                  <a:solidFill>
                    <a:schemeClr val="lt1"/>
                  </a:solidFill>
                  <a:latin typeface="Gill Sans"/>
                  <a:ea typeface="Gill Sans"/>
                  <a:cs typeface="Gill Sans"/>
                  <a:sym typeface="Gill Sans"/>
                </a:rPr>
                <a:t>- </a:t>
              </a:r>
              <a:r>
                <a:rPr lang="fr-FR" sz="2200" b="0" i="0" u="none" strike="noStrike" cap="none">
                  <a:solidFill>
                    <a:schemeClr val="lt1"/>
                  </a:solidFill>
                  <a:latin typeface="Gill Sans"/>
                  <a:ea typeface="Gill Sans"/>
                  <a:cs typeface="Gill Sans"/>
                  <a:sym typeface="Gill Sans"/>
                </a:rPr>
                <a:t>Surligner en </a:t>
              </a:r>
              <a:r>
                <a:rPr lang="fr-FR" sz="2200" b="0" i="0" u="none" strike="noStrike" cap="none">
                  <a:solidFill>
                    <a:srgbClr val="C00000"/>
                  </a:solidFill>
                  <a:latin typeface="Gill Sans"/>
                  <a:ea typeface="Gill Sans"/>
                  <a:cs typeface="Gill Sans"/>
                  <a:sym typeface="Gill Sans"/>
                </a:rPr>
                <a:t>rouge</a:t>
              </a:r>
              <a:r>
                <a:rPr lang="fr-FR" sz="2200" b="0" i="0" u="none" strike="noStrike" cap="none">
                  <a:solidFill>
                    <a:schemeClr val="lt1"/>
                  </a:solidFill>
                  <a:latin typeface="Gill Sans"/>
                  <a:ea typeface="Gill Sans"/>
                  <a:cs typeface="Gill Sans"/>
                  <a:sym typeface="Gill Sans"/>
                </a:rPr>
                <a:t> les éléments du texte qui font référence à la </a:t>
              </a:r>
              <a:r>
                <a:rPr lang="fr-FR" sz="2200" b="1" i="0" u="none" strike="noStrike" cap="none">
                  <a:solidFill>
                    <a:srgbClr val="C00000"/>
                  </a:solidFill>
                  <a:latin typeface="Gill Sans"/>
                  <a:ea typeface="Gill Sans"/>
                  <a:cs typeface="Gill Sans"/>
                  <a:sym typeface="Gill Sans"/>
                </a:rPr>
                <a:t>sensation d’enfermement</a:t>
              </a:r>
              <a:r>
                <a:rPr lang="fr-FR" sz="2200" b="0" i="0" u="none" strike="noStrike" cap="none">
                  <a:solidFill>
                    <a:schemeClr val="lt1"/>
                  </a:solidFill>
                  <a:latin typeface="Gill Sans"/>
                  <a:ea typeface="Gill Sans"/>
                  <a:cs typeface="Gill Sans"/>
                  <a:sym typeface="Gill Sans"/>
                </a:rPr>
                <a:t>.</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770"/>
                </a:spcBef>
                <a:spcAft>
                  <a:spcPts val="0"/>
                </a:spcAft>
                <a:buClr>
                  <a:schemeClr val="lt1"/>
                </a:buClr>
                <a:buSzPts val="2200"/>
                <a:buFont typeface="Gill Sans"/>
                <a:buNone/>
              </a:pPr>
              <a:r>
                <a:rPr lang="fr-FR" sz="2200" b="0" i="0" u="none" strike="noStrike" cap="none">
                  <a:solidFill>
                    <a:schemeClr val="lt1"/>
                  </a:solidFill>
                  <a:latin typeface="Gill Sans"/>
                  <a:ea typeface="Gill Sans"/>
                  <a:cs typeface="Gill Sans"/>
                  <a:sym typeface="Gill Sans"/>
                </a:rPr>
                <a:t>- Surligner en </a:t>
              </a:r>
              <a:r>
                <a:rPr lang="fr-FR" sz="2200" b="0" i="0" u="none" strike="noStrike" cap="none">
                  <a:solidFill>
                    <a:srgbClr val="0070C0"/>
                  </a:solidFill>
                  <a:latin typeface="Gill Sans"/>
                  <a:ea typeface="Gill Sans"/>
                  <a:cs typeface="Gill Sans"/>
                  <a:sym typeface="Gill Sans"/>
                </a:rPr>
                <a:t>bleu</a:t>
              </a:r>
              <a:r>
                <a:rPr lang="fr-FR" sz="2200" b="0" i="0" u="none" strike="noStrike" cap="none">
                  <a:solidFill>
                    <a:schemeClr val="lt1"/>
                  </a:solidFill>
                  <a:latin typeface="Gill Sans"/>
                  <a:ea typeface="Gill Sans"/>
                  <a:cs typeface="Gill Sans"/>
                  <a:sym typeface="Gill Sans"/>
                </a:rPr>
                <a:t> les éléments du texte qui font référence au </a:t>
              </a:r>
              <a:r>
                <a:rPr lang="fr-FR" sz="2200" b="1" i="0" u="none" strike="noStrike" cap="none">
                  <a:solidFill>
                    <a:srgbClr val="0070C0"/>
                  </a:solidFill>
                  <a:latin typeface="Gill Sans"/>
                  <a:ea typeface="Gill Sans"/>
                  <a:cs typeface="Gill Sans"/>
                  <a:sym typeface="Gill Sans"/>
                </a:rPr>
                <a:t>monde extérieur</a:t>
              </a:r>
              <a:r>
                <a:rPr lang="fr-FR" sz="2200" b="0" i="0" u="none" strike="noStrike" cap="none">
                  <a:solidFill>
                    <a:schemeClr val="lt1"/>
                  </a:solidFill>
                  <a:latin typeface="Gill Sans"/>
                  <a:ea typeface="Gill Sans"/>
                  <a:cs typeface="Gill Sans"/>
                  <a:sym typeface="Gill Sans"/>
                </a:rPr>
                <a:t>.</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770"/>
                </a:spcBef>
                <a:spcAft>
                  <a:spcPts val="0"/>
                </a:spcAft>
                <a:buClr>
                  <a:schemeClr val="lt1"/>
                </a:buClr>
                <a:buSzPts val="2200"/>
                <a:buFont typeface="Gill Sans"/>
                <a:buNone/>
              </a:pPr>
              <a:r>
                <a:rPr lang="fr-FR" sz="2200" b="0" i="0" u="none" strike="noStrike" cap="none">
                  <a:solidFill>
                    <a:schemeClr val="lt1"/>
                  </a:solidFill>
                  <a:latin typeface="Gill Sans"/>
                  <a:ea typeface="Gill Sans"/>
                  <a:cs typeface="Gill Sans"/>
                  <a:sym typeface="Gill Sans"/>
                </a:rPr>
                <a:t>- Surligner en </a:t>
              </a:r>
              <a:r>
                <a:rPr lang="fr-FR" sz="2200" b="0" i="0" u="none" strike="noStrike" cap="none">
                  <a:solidFill>
                    <a:srgbClr val="00B050"/>
                  </a:solidFill>
                  <a:latin typeface="Gill Sans"/>
                  <a:ea typeface="Gill Sans"/>
                  <a:cs typeface="Gill Sans"/>
                  <a:sym typeface="Gill Sans"/>
                </a:rPr>
                <a:t>vert</a:t>
              </a:r>
              <a:r>
                <a:rPr lang="fr-FR" sz="2200" b="0" i="0" u="none" strike="noStrike" cap="none">
                  <a:solidFill>
                    <a:schemeClr val="lt1"/>
                  </a:solidFill>
                  <a:latin typeface="Gill Sans"/>
                  <a:ea typeface="Gill Sans"/>
                  <a:cs typeface="Gill Sans"/>
                  <a:sym typeface="Gill Sans"/>
                </a:rPr>
                <a:t> les éléments du texte qui font référence à la </a:t>
              </a:r>
              <a:r>
                <a:rPr lang="fr-FR" sz="2200" b="1" i="0" u="none" strike="noStrike" cap="none">
                  <a:solidFill>
                    <a:srgbClr val="00B050"/>
                  </a:solidFill>
                  <a:latin typeface="Gill Sans"/>
                  <a:ea typeface="Gill Sans"/>
                  <a:cs typeface="Gill Sans"/>
                  <a:sym typeface="Gill Sans"/>
                </a:rPr>
                <a:t>vie nocturne.</a:t>
              </a:r>
              <a:endParaRPr sz="1400" b="0" i="0" u="none" strike="noStrike" cap="none">
                <a:solidFill>
                  <a:srgbClr val="000000"/>
                </a:solidFill>
                <a:latin typeface="Arial"/>
                <a:ea typeface="Arial"/>
                <a:cs typeface="Arial"/>
                <a:sym typeface="Arial"/>
              </a:endParaRPr>
            </a:p>
            <a:p>
              <a:pPr marL="0" marR="0" lvl="0" indent="0" algn="just" rtl="0">
                <a:lnSpc>
                  <a:spcPct val="150000"/>
                </a:lnSpc>
                <a:spcBef>
                  <a:spcPts val="770"/>
                </a:spcBef>
                <a:spcAft>
                  <a:spcPts val="0"/>
                </a:spcAft>
                <a:buClr>
                  <a:schemeClr val="lt1"/>
                </a:buClr>
                <a:buSzPts val="2200"/>
                <a:buFont typeface="Gill Sans"/>
                <a:buNone/>
              </a:pPr>
              <a:r>
                <a:rPr lang="fr-FR" sz="2200" b="0" i="0" u="none" strike="noStrike" cap="none">
                  <a:solidFill>
                    <a:schemeClr val="lt1"/>
                  </a:solidFill>
                  <a:latin typeface="Gill Sans"/>
                  <a:ea typeface="Gill Sans"/>
                  <a:cs typeface="Gill Sans"/>
                  <a:sym typeface="Gill Sans"/>
                </a:rPr>
                <a:t>- Surligner en </a:t>
              </a:r>
              <a:r>
                <a:rPr lang="fr-FR" sz="2200" b="0" i="0" u="none" strike="noStrike" cap="none">
                  <a:solidFill>
                    <a:srgbClr val="674EA7"/>
                  </a:solidFill>
                  <a:latin typeface="Gill Sans"/>
                  <a:ea typeface="Gill Sans"/>
                  <a:cs typeface="Gill Sans"/>
                  <a:sym typeface="Gill Sans"/>
                </a:rPr>
                <a:t>mauve</a:t>
              </a:r>
              <a:r>
                <a:rPr lang="fr-FR" sz="2200" b="0" i="0" u="none" strike="noStrike" cap="none">
                  <a:solidFill>
                    <a:schemeClr val="lt1"/>
                  </a:solidFill>
                  <a:latin typeface="Gill Sans"/>
                  <a:ea typeface="Gill Sans"/>
                  <a:cs typeface="Gill Sans"/>
                  <a:sym typeface="Gill Sans"/>
                </a:rPr>
                <a:t> les éléments du texte qui font référence à la </a:t>
              </a:r>
              <a:r>
                <a:rPr lang="fr-FR" sz="2200" b="1" i="0" u="none" strike="noStrike" cap="none">
                  <a:solidFill>
                    <a:srgbClr val="674EA7"/>
                  </a:solidFill>
                  <a:latin typeface="Gill Sans"/>
                  <a:ea typeface="Gill Sans"/>
                  <a:cs typeface="Gill Sans"/>
                  <a:sym typeface="Gill Sans"/>
                </a:rPr>
                <a:t>mort</a:t>
              </a:r>
              <a:r>
                <a:rPr lang="fr-FR" sz="2200" b="0" i="0" u="none" strike="noStrike" cap="none">
                  <a:solidFill>
                    <a:schemeClr val="lt1"/>
                  </a:solidFill>
                  <a:latin typeface="Gill Sans"/>
                  <a:ea typeface="Gill Sans"/>
                  <a:cs typeface="Gill Sans"/>
                  <a:sym typeface="Gill Sans"/>
                </a:rPr>
                <a:t>.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Colis">
  <a:themeElements>
    <a:clrScheme name="Colis">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2081</Words>
  <Application>Microsoft Office PowerPoint</Application>
  <PresentationFormat>Widescreen</PresentationFormat>
  <Paragraphs>238</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Source Sans Pro</vt:lpstr>
      <vt:lpstr>Gill Sans</vt:lpstr>
      <vt:lpstr>Arial</vt:lpstr>
      <vt:lpstr>Colis</vt:lpstr>
      <vt:lpstr>SPLEEN IV –  QUAND LE CIEL BAS ET LOURD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SPLEEN IV –  QUAND LE CIEL BAS ET LOURD</dc:title>
  <dc:creator>Camille Garcin</dc:creator>
  <cp:lastModifiedBy>Jérôme Cosnard</cp:lastModifiedBy>
  <cp:revision>1</cp:revision>
  <dcterms:created xsi:type="dcterms:W3CDTF">2020-04-29T13:18:40Z</dcterms:created>
  <dcterms:modified xsi:type="dcterms:W3CDTF">2021-02-04T16:54:36Z</dcterms:modified>
</cp:coreProperties>
</file>